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</p:sldMasterIdLst>
  <p:notesMasterIdLst>
    <p:notesMasterId r:id="rId14"/>
  </p:notesMasterIdLst>
  <p:sldIdLst>
    <p:sldId id="256" r:id="rId3"/>
    <p:sldId id="270" r:id="rId4"/>
    <p:sldId id="271" r:id="rId5"/>
    <p:sldId id="269" r:id="rId6"/>
    <p:sldId id="267" r:id="rId7"/>
    <p:sldId id="268" r:id="rId8"/>
    <p:sldId id="275" r:id="rId9"/>
    <p:sldId id="272" r:id="rId10"/>
    <p:sldId id="276" r:id="rId11"/>
    <p:sldId id="274" r:id="rId12"/>
    <p:sldId id="273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42A36"/>
    <a:srgbClr val="07464D"/>
    <a:srgbClr val="339966"/>
    <a:srgbClr val="0B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28" autoAdjust="0"/>
    <p:restoredTop sz="94300"/>
  </p:normalViewPr>
  <p:slideViewPr>
    <p:cSldViewPr snapToGrid="0">
      <p:cViewPr varScale="1">
        <p:scale>
          <a:sx n="128" d="100"/>
          <a:sy n="128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426E9-F00F-49AB-942D-24E01B12C780}" type="datetimeFigureOut">
              <a:rPr lang="en-US" smtClean="0"/>
              <a:t>6/1/19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9A12AD-5896-426B-9EF5-A22DF720C4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05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PH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Chilton CEO wants you to present your findings in a presentation which summarizes your work and give recommendations on what are the ideal qualities of the hotel that Chilton should build in this city. </a:t>
            </a:r>
            <a:endParaRPr lang="en-PH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12AD-5896-426B-9EF5-A22DF720C4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93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12AD-5896-426B-9EF5-A22DF720C4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280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Define assumptions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12AD-5896-426B-9EF5-A22DF720C4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20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four pillars as indicators: economic dynamism, government efficiency ,infrastructure and  resiliency.</a:t>
            </a:r>
            <a:br>
              <a:rPr lang="en-US">
                <a:cs typeface="+mn-lt"/>
              </a:rPr>
            </a:b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9A12AD-5896-426B-9EF5-A22DF720C40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988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0">
            <a:extLst>
              <a:ext uri="{FF2B5EF4-FFF2-40B4-BE49-F238E27FC236}">
                <a16:creationId xmlns:a16="http://schemas.microsoft.com/office/drawing/2014/main" id="{9B42E5F2-FDBB-478C-A9D4-A2F994D72D22}"/>
              </a:ext>
            </a:extLst>
          </p:cNvPr>
          <p:cNvSpPr/>
          <p:nvPr userDrawn="1"/>
        </p:nvSpPr>
        <p:spPr>
          <a:xfrm>
            <a:off x="-14011" y="-42223"/>
            <a:ext cx="12305249" cy="1609766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C0B904-181D-453F-9910-F152C32260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659987"/>
            <a:ext cx="9144000" cy="1849975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A1EC8D-483E-46C0-9C64-13C9436835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757219"/>
            <a:ext cx="9144000" cy="591139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Author Name(s)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57E230F-CD58-422A-A0AF-0C4746A71E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85119" y="4595615"/>
            <a:ext cx="5106988" cy="65262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A3F784-DBE8-40C7-BACB-EFBEF7B06E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603" t="41113" r="68037" b="39821"/>
          <a:stretch/>
        </p:blipFill>
        <p:spPr>
          <a:xfrm>
            <a:off x="5425868" y="-101444"/>
            <a:ext cx="1340264" cy="1912740"/>
          </a:xfrm>
          <a:prstGeom prst="rect">
            <a:avLst/>
          </a:prstGeom>
        </p:spPr>
      </p:pic>
      <p:sp>
        <p:nvSpPr>
          <p:cNvPr id="8" name="Rectangle 30">
            <a:extLst>
              <a:ext uri="{FF2B5EF4-FFF2-40B4-BE49-F238E27FC236}">
                <a16:creationId xmlns:a16="http://schemas.microsoft.com/office/drawing/2014/main" id="{282141E7-3EF8-472E-9489-B02CDAF6BB66}"/>
              </a:ext>
            </a:extLst>
          </p:cNvPr>
          <p:cNvSpPr/>
          <p:nvPr userDrawn="1"/>
        </p:nvSpPr>
        <p:spPr>
          <a:xfrm>
            <a:off x="0" y="5248234"/>
            <a:ext cx="12305249" cy="1609766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7739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rrative Slide 2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Write your key message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fld id="{0B82F89D-339D-40D5-B44A-5B6396AE967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986A7FC-B3C9-4DCC-B948-D21AC0450F4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589088"/>
            <a:ext cx="2743200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Subtopic 1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D25E5BA9-CC01-4BCA-901C-A23B67046F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262020"/>
            <a:ext cx="2743200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Subtopic 2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A0CA664-A424-416E-A4D5-FD91EC500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4934952"/>
            <a:ext cx="2743200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Subtopic 3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4092B754-1F78-4128-B280-3FFB1DAD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/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B884ADD-9FF5-427E-8858-4FB09543C9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30746" y="1589088"/>
            <a:ext cx="7423053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Description of Subtopic 1/key implications/unexpected findings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89C2077D-4FD0-4E55-BA84-E1A71DFA7B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30746" y="3262020"/>
            <a:ext cx="7423053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Description of Subtopic 2/key implications/unexpected findings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2B84CCBC-E9F0-4ED5-A705-6B862217CD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30746" y="4934952"/>
            <a:ext cx="7423053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Description of Subtopic 3/key implications/unexpected findings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00136D9F-38ED-4C5B-98E8-03CB132460C9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B6CFB8F4-0579-4957-932D-070E98A7D5DB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F8EAF8B0-6225-41E2-9161-B798D965E2C0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242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/>
              <a:t>Findings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EE754130-7AF3-4378-AFBA-DD7D835B3D9E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144017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xt Steps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Implications and Next Steps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06AD8-B038-41CB-914F-F0455DD4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/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/>
          <a:lstStyle/>
          <a:p>
            <a:fld id="{0B82F89D-339D-40D5-B44A-5B6396AE9679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E5EA7B1C-7132-4A75-BFEC-2AEB3061CAA9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D44482A6-FA04-47DC-A233-F1AF307FABE8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A415BBF5-C524-4DD7-9F73-5812A8E58274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62B94221-8C14-4217-9CC0-5B8A4FD9512C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242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/>
              <a:t>Next steps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426FBB0C-9136-44DB-A134-047E134E167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198" y="2144369"/>
            <a:ext cx="5105402" cy="177448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Recap of most important or unexpected findings</a:t>
            </a:r>
          </a:p>
          <a:p>
            <a:pPr lvl="0"/>
            <a:r>
              <a:rPr lang="en-US" dirty="0"/>
              <a:t>Implications of findings for organization/situation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9C743457-357C-4362-A596-9EFD9DBE7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48396" y="2144369"/>
            <a:ext cx="5105402" cy="177448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Key hypotheses or follow-on questions that should still be explored</a:t>
            </a:r>
          </a:p>
          <a:p>
            <a:pPr lvl="0"/>
            <a:r>
              <a:rPr lang="en-US" dirty="0"/>
              <a:t>Concerns around validity/robustness of findings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991744C-1332-44D4-AC1A-F36B0DA552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48396" y="1226001"/>
            <a:ext cx="5102352" cy="668547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Unresolved questions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F159BBEF-E4C4-463B-81F1-17B122C717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8881" y="1226001"/>
            <a:ext cx="5102352" cy="668547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Summary of findings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69D992DF-6629-4872-A32B-4021925A766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8198" y="4230699"/>
            <a:ext cx="10515600" cy="668547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Recommendations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8468A95A-2BF1-4456-B348-012A5754577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194" y="5026253"/>
            <a:ext cx="10515599" cy="1228747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Action items for organization based on key findings, in the imperative mood (e.g. Invest more heavily in Item X, Identify more customers like Customer X, etc.)</a:t>
            </a:r>
          </a:p>
        </p:txBody>
      </p:sp>
    </p:spTree>
    <p:extLst>
      <p:ext uri="{BB962C8B-B14F-4D97-AF65-F5344CB8AC3E}">
        <p14:creationId xmlns:p14="http://schemas.microsoft.com/office/powerpoint/2010/main" val="1464971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0">
            <a:extLst>
              <a:ext uri="{FF2B5EF4-FFF2-40B4-BE49-F238E27FC236}">
                <a16:creationId xmlns:a16="http://schemas.microsoft.com/office/drawing/2014/main" id="{9B42E5F2-FDBB-478C-A9D4-A2F994D72D22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C0B904-181D-453F-9910-F152C32260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659987"/>
            <a:ext cx="9144000" cy="1849975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A1EC8D-483E-46C0-9C64-13C94368355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757219"/>
            <a:ext cx="9144000" cy="591139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Author Name(s)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57E230F-CD58-422A-A0AF-0C4746A71E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85119" y="4595614"/>
            <a:ext cx="5106988" cy="955675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A3F784-DBE8-40C7-BACB-EFBEF7B06E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603" t="41113" r="68037" b="39821"/>
          <a:stretch/>
        </p:blipFill>
        <p:spPr>
          <a:xfrm>
            <a:off x="5425868" y="-101444"/>
            <a:ext cx="1340264" cy="191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6997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0">
            <a:extLst>
              <a:ext uri="{FF2B5EF4-FFF2-40B4-BE49-F238E27FC236}">
                <a16:creationId xmlns:a16="http://schemas.microsoft.com/office/drawing/2014/main" id="{1A648389-CFCD-4905-BD7D-AFDEEA62DD50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  <p:custDataLst>
              <p:tags r:id="rId1"/>
            </p:custDataLst>
          </p:nvPr>
        </p:nvSpPr>
        <p:spPr>
          <a:xfrm>
            <a:off x="775918" y="1008565"/>
            <a:ext cx="9199317" cy="806824"/>
          </a:xfrm>
          <a:prstGeom prst="roundRect">
            <a:avLst/>
          </a:prstGeom>
          <a:noFill/>
        </p:spPr>
        <p:txBody>
          <a:bodyPr lIns="82058" tIns="41029" rIns="82058" bIns="41029" anchor="ctr"/>
          <a:lstStyle>
            <a:lvl1pPr>
              <a:buNone/>
              <a:defRPr sz="3000" b="1" baseline="0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Context and Objectives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4" hasCustomPrompt="1"/>
            <p:custDataLst>
              <p:tags r:id="rId2"/>
            </p:custDataLst>
          </p:nvPr>
        </p:nvSpPr>
        <p:spPr>
          <a:xfrm>
            <a:off x="775918" y="1987718"/>
            <a:ext cx="9196196" cy="806824"/>
          </a:xfrm>
          <a:prstGeom prst="roundRect">
            <a:avLst/>
          </a:prstGeom>
        </p:spPr>
        <p:txBody>
          <a:bodyPr lIns="82058" tIns="41029" rIns="82058" bIns="41029" anchor="ctr"/>
          <a:lstStyle>
            <a:lvl1pPr>
              <a:buNone/>
              <a:defRPr sz="3000" b="1" baseline="0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Methodology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5" hasCustomPrompt="1"/>
            <p:custDataLst>
              <p:tags r:id="rId3"/>
            </p:custDataLst>
          </p:nvPr>
        </p:nvSpPr>
        <p:spPr>
          <a:xfrm>
            <a:off x="775918" y="2966871"/>
            <a:ext cx="9196196" cy="806824"/>
          </a:xfrm>
          <a:prstGeom prst="roundRect">
            <a:avLst/>
          </a:prstGeom>
        </p:spPr>
        <p:txBody>
          <a:bodyPr lIns="82058" tIns="41029" rIns="82058" bIns="41029" anchor="ctr"/>
          <a:lstStyle>
            <a:lvl1pPr>
              <a:buNone/>
              <a:defRPr sz="3000" b="1" baseline="0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Analysis and Key Findings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775918" y="3946024"/>
            <a:ext cx="9196196" cy="806824"/>
          </a:xfrm>
          <a:prstGeom prst="roundRect">
            <a:avLst/>
          </a:prstGeom>
        </p:spPr>
        <p:txBody>
          <a:bodyPr lIns="82058" tIns="41029" rIns="82058" bIns="41029" anchor="ctr"/>
          <a:lstStyle>
            <a:lvl1pPr>
              <a:buNone/>
              <a:defRPr sz="3000" b="1" baseline="0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Implications and Next Steps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8" hasCustomPrompt="1"/>
            <p:custDataLst>
              <p:tags r:id="rId5"/>
            </p:custDataLst>
          </p:nvPr>
        </p:nvSpPr>
        <p:spPr>
          <a:xfrm>
            <a:off x="775918" y="4925176"/>
            <a:ext cx="9196196" cy="806824"/>
          </a:xfrm>
          <a:prstGeom prst="roundRect">
            <a:avLst/>
          </a:prstGeom>
        </p:spPr>
        <p:txBody>
          <a:bodyPr lIns="82058" tIns="41029" rIns="82058" bIns="41029" anchor="ctr">
            <a:normAutofit/>
          </a:bodyPr>
          <a:lstStyle>
            <a:lvl1pPr>
              <a:buNone/>
              <a:defRPr sz="3000" b="1" baseline="0">
                <a:solidFill>
                  <a:schemeClr val="bg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Annex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54183" y="134471"/>
            <a:ext cx="11083636" cy="609600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defRPr sz="4400" b="1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62748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xt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30">
            <a:extLst>
              <a:ext uri="{FF2B5EF4-FFF2-40B4-BE49-F238E27FC236}">
                <a16:creationId xmlns:a16="http://schemas.microsoft.com/office/drawing/2014/main" id="{F0B000A6-C257-4084-A450-3FD31FE3CBF0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Context and objectives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06AD8-B038-41CB-914F-F0455DD4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82F89D-339D-40D5-B44A-5B6396AE96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E5EA7B1C-7132-4A75-BFEC-2AEB3061CAA9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D44482A6-FA04-47DC-A233-F1AF307FABE8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A415BBF5-C524-4DD7-9F73-5812A8E58274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62B94221-8C14-4217-9CC0-5B8A4FD9512C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EDE3DDEB-EB4C-4A15-8489-0236C120E1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41717" y="1324477"/>
            <a:ext cx="4308566" cy="352095"/>
          </a:xfrm>
          <a:solidFill>
            <a:srgbClr val="FFFFFF">
              <a:alpha val="4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Situation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C6F5892C-202F-4E02-83BC-B9A1452685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976588"/>
            <a:ext cx="2743200" cy="2031900"/>
          </a:xfrm>
          <a:solidFill>
            <a:srgbClr val="FFFFFF">
              <a:alpha val="4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Objectives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426FBB0C-9136-44DB-A134-047E134E167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198" y="1763175"/>
            <a:ext cx="10515600" cy="1256842"/>
          </a:xfrm>
          <a:solidFill>
            <a:srgbClr val="FFFFFF">
              <a:alpha val="80000"/>
            </a:srgbClr>
          </a:solidFill>
          <a:ln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Description of situation</a:t>
            </a:r>
          </a:p>
          <a:p>
            <a:pPr lvl="0"/>
            <a:r>
              <a:rPr lang="en-US" dirty="0"/>
              <a:t>Description of challenge/complication</a:t>
            </a:r>
          </a:p>
          <a:p>
            <a:pPr lvl="0"/>
            <a:r>
              <a:rPr lang="en-US" dirty="0"/>
              <a:t>Your prior knowledge of this sector/situation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050E2EF4-4488-4C50-B6D8-5D9A3E7C40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30746" y="3976588"/>
            <a:ext cx="7423053" cy="2031900"/>
          </a:xfrm>
          <a:solidFill>
            <a:srgbClr val="FFFFFF">
              <a:alpha val="80000"/>
            </a:srgb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/>
            </a:lvl1pPr>
          </a:lstStyle>
          <a:p>
            <a:pPr marL="342900" lvl="0" indent="-342900"/>
            <a:r>
              <a:rPr lang="en-US" dirty="0"/>
              <a:t>Description of objectives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CE04EE06-D30D-456F-9965-958D32B30E29}"/>
              </a:ext>
            </a:extLst>
          </p:cNvPr>
          <p:cNvSpPr/>
          <p:nvPr userDrawn="1"/>
        </p:nvSpPr>
        <p:spPr>
          <a:xfrm rot="10800000">
            <a:off x="4049484" y="3305644"/>
            <a:ext cx="4323805" cy="385317"/>
          </a:xfrm>
          <a:prstGeom prst="triangle">
            <a:avLst/>
          </a:prstGeom>
          <a:solidFill>
            <a:srgbClr val="FFFFFF">
              <a:alpha val="40000"/>
            </a:srgbClr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2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0056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thodology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0">
            <a:extLst>
              <a:ext uri="{FF2B5EF4-FFF2-40B4-BE49-F238E27FC236}">
                <a16:creationId xmlns:a16="http://schemas.microsoft.com/office/drawing/2014/main" id="{EB32620C-37C8-4337-A5B2-1E088CFABA3F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Methodology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06AD8-B038-41CB-914F-F0455DD4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82F89D-339D-40D5-B44A-5B6396AE96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E5EA7B1C-7132-4A75-BFEC-2AEB3061CAA9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D44482A6-FA04-47DC-A233-F1AF307FABE8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b="1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A415BBF5-C524-4DD7-9F73-5812A8E58274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62B94221-8C14-4217-9CC0-5B8A4FD9512C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A7EEE37E-2DAB-42F5-82EE-64A3CA4735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1663343"/>
            <a:ext cx="10515600" cy="862148"/>
          </a:xfrm>
          <a:solidFill>
            <a:srgbClr val="FFFFFF">
              <a:alpha val="80000"/>
            </a:srgbClr>
          </a:solidFill>
          <a:ln>
            <a:solidFill>
              <a:schemeClr val="tx1"/>
            </a:solidFill>
            <a:prstDash val="dash"/>
          </a:ln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Key questions or hypotheses to investigate based on objectives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8C0578E5-823B-4924-B7F6-FE1F49DAC1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41717" y="1233036"/>
            <a:ext cx="4308566" cy="352095"/>
          </a:xfrm>
          <a:solidFill>
            <a:srgbClr val="FFFFFF">
              <a:alpha val="50196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Key questions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3D204970-92CD-44AE-A398-EB546CB149D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2958" y="3661721"/>
            <a:ext cx="3398520" cy="2517010"/>
          </a:xfrm>
          <a:solidFill>
            <a:srgbClr val="FFFFFF">
              <a:alpha val="80000"/>
            </a:srgbClr>
          </a:solidFill>
          <a:ln>
            <a:solidFill>
              <a:schemeClr val="tx1"/>
            </a:solidFill>
            <a:prstDash val="dash"/>
          </a:ln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Where to get data</a:t>
            </a:r>
          </a:p>
          <a:p>
            <a:pPr lvl="0"/>
            <a:r>
              <a:rPr lang="en-US" dirty="0"/>
              <a:t>How you will clean it</a:t>
            </a:r>
          </a:p>
          <a:p>
            <a:pPr lvl="0"/>
            <a:r>
              <a:rPr lang="en-US" dirty="0"/>
              <a:t>Concerns about data sources or cleaning process</a:t>
            </a:r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0DAAC8D2-9058-49C6-9F1F-421EED39D8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89119" y="3661721"/>
            <a:ext cx="3398520" cy="2517010"/>
          </a:xfrm>
          <a:solidFill>
            <a:srgbClr val="FFFFFF">
              <a:alpha val="80000"/>
            </a:srgbClr>
          </a:solidFill>
          <a:ln>
            <a:solidFill>
              <a:schemeClr val="tx1"/>
            </a:solidFill>
            <a:prstDash val="dash"/>
          </a:ln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What to do with cleaned data</a:t>
            </a:r>
          </a:p>
          <a:p>
            <a:pPr lvl="0"/>
            <a:r>
              <a:rPr lang="en-US" dirty="0"/>
              <a:t>Key statistical methods used</a:t>
            </a:r>
          </a:p>
          <a:p>
            <a:pPr lvl="0"/>
            <a:r>
              <a:rPr lang="en-US" dirty="0"/>
              <a:t>Concerns about validity/ power/replicability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8AB692CE-AE49-42C4-A2BA-77D88D7B85F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955280" y="3661721"/>
            <a:ext cx="3398520" cy="2517010"/>
          </a:xfrm>
          <a:solidFill>
            <a:srgbClr val="FFFFFF">
              <a:alpha val="80000"/>
            </a:srgbClr>
          </a:solidFill>
          <a:ln>
            <a:solidFill>
              <a:schemeClr val="tx1"/>
            </a:solidFill>
            <a:prstDash val="dash"/>
          </a:ln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What should be done with your findings</a:t>
            </a:r>
          </a:p>
          <a:p>
            <a:pPr lvl="0"/>
            <a:r>
              <a:rPr lang="en-US" dirty="0"/>
              <a:t>What are logical next steps</a:t>
            </a:r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F6B5DC89-1163-4BCD-8A2C-A68A51271442}"/>
              </a:ext>
            </a:extLst>
          </p:cNvPr>
          <p:cNvSpPr/>
          <p:nvPr userDrawn="1"/>
        </p:nvSpPr>
        <p:spPr>
          <a:xfrm>
            <a:off x="838198" y="2770929"/>
            <a:ext cx="3424647" cy="729914"/>
          </a:xfrm>
          <a:prstGeom prst="homePlate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2800" dirty="0"/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005B93FB-BDFC-44A4-B8A7-274586CC97F1}"/>
              </a:ext>
            </a:extLst>
          </p:cNvPr>
          <p:cNvSpPr/>
          <p:nvPr userDrawn="1"/>
        </p:nvSpPr>
        <p:spPr>
          <a:xfrm>
            <a:off x="4404358" y="2770929"/>
            <a:ext cx="3424650" cy="729914"/>
          </a:xfrm>
          <a:prstGeom prst="chevron">
            <a:avLst/>
          </a:prstGeom>
          <a:solidFill>
            <a:srgbClr val="FFFFFF">
              <a:alpha val="50196"/>
            </a:srgb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2800" dirty="0"/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DF93BA8F-9863-475C-BAE6-98A5527FA91D}"/>
              </a:ext>
            </a:extLst>
          </p:cNvPr>
          <p:cNvSpPr/>
          <p:nvPr userDrawn="1"/>
        </p:nvSpPr>
        <p:spPr>
          <a:xfrm>
            <a:off x="7970521" y="2770929"/>
            <a:ext cx="3383279" cy="729914"/>
          </a:xfrm>
          <a:prstGeom prst="chevron">
            <a:avLst/>
          </a:prstGeom>
          <a:solidFill>
            <a:srgbClr val="FFFFFF">
              <a:alpha val="50196"/>
            </a:srgb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2800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CF44B3AC-5BAD-4B01-829F-B4A83A1768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198" y="3046358"/>
            <a:ext cx="3383280" cy="176047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2000" b="1" u="sng"/>
            </a:lvl1pPr>
          </a:lstStyle>
          <a:p>
            <a:pPr lvl="0"/>
            <a:r>
              <a:rPr lang="en-US" dirty="0"/>
              <a:t>Preparation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5EEAF421-8154-441F-8998-5023EBEB42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4359" y="3046358"/>
            <a:ext cx="3383280" cy="176047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2000" b="1" u="sng"/>
            </a:lvl1pPr>
          </a:lstStyle>
          <a:p>
            <a:pPr lvl="0"/>
            <a:r>
              <a:rPr lang="en-US" dirty="0"/>
              <a:t>Modelling</a:t>
            </a:r>
          </a:p>
        </p:txBody>
      </p:sp>
      <p:sp>
        <p:nvSpPr>
          <p:cNvPr id="37" name="Text Placeholder 8">
            <a:extLst>
              <a:ext uri="{FF2B5EF4-FFF2-40B4-BE49-F238E27FC236}">
                <a16:creationId xmlns:a16="http://schemas.microsoft.com/office/drawing/2014/main" id="{731B39FF-87AA-49F2-8813-9C34E5DF6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70520" y="3046358"/>
            <a:ext cx="3383280" cy="176047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2000" b="1" u="sng"/>
            </a:lvl1pPr>
          </a:lstStyle>
          <a:p>
            <a:pPr lvl="0"/>
            <a:r>
              <a:rPr lang="en-US" dirty="0"/>
              <a:t>Synthesis</a:t>
            </a:r>
          </a:p>
        </p:txBody>
      </p:sp>
    </p:spTree>
    <p:extLst>
      <p:ext uri="{BB962C8B-B14F-4D97-AF65-F5344CB8AC3E}">
        <p14:creationId xmlns:p14="http://schemas.microsoft.com/office/powerpoint/2010/main" val="30839116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1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0">
            <a:extLst>
              <a:ext uri="{FF2B5EF4-FFF2-40B4-BE49-F238E27FC236}">
                <a16:creationId xmlns:a16="http://schemas.microsoft.com/office/drawing/2014/main" id="{A9F4E5E8-D9DF-4493-B7C1-593F304F6890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Write your key message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82F89D-339D-40D5-B44A-5B6396AE96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172A2A3-B559-4547-AB43-EC36B59DA8E2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355188" y="1636923"/>
            <a:ext cx="9481624" cy="418740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E5DF693-C63E-4346-A13C-D81D3E9C6C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5187" y="1196404"/>
            <a:ext cx="9481623" cy="365125"/>
          </a:xfrm>
        </p:spPr>
        <p:txBody>
          <a:bodyPr anchor="ctr"/>
          <a:lstStyle>
            <a:lvl1pPr marL="0" indent="0" algn="ctr">
              <a:buNone/>
              <a:defRPr u="sng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Chart title</a:t>
            </a:r>
          </a:p>
        </p:txBody>
      </p:sp>
      <p:sp>
        <p:nvSpPr>
          <p:cNvPr id="13" name="Vertical Text Placeholder 12">
            <a:extLst>
              <a:ext uri="{FF2B5EF4-FFF2-40B4-BE49-F238E27FC236}">
                <a16:creationId xmlns:a16="http://schemas.microsoft.com/office/drawing/2014/main" id="{6463A990-7F58-4374-BEA4-2C67910A998D}"/>
              </a:ext>
            </a:extLst>
          </p:cNvPr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838199" y="1636923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84529DD-2892-4018-95D2-F1DDAAA0A9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5187" y="5912035"/>
            <a:ext cx="9481623" cy="365125"/>
          </a:xfr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16623488-EE22-410E-9955-A8EBACB6A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30178985-1E3F-436C-BA91-2EFBF3D13105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B2CA8417-F2B7-4B39-8D27-8B3D154DE489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000D932D-746C-4A13-AA0B-83144F7AA570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b="1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C7726D51-2C83-4E67-9F0D-ECF312940E0F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42920218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2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0">
            <a:extLst>
              <a:ext uri="{FF2B5EF4-FFF2-40B4-BE49-F238E27FC236}">
                <a16:creationId xmlns:a16="http://schemas.microsoft.com/office/drawing/2014/main" id="{970B7FA7-1EB8-46D5-BE6B-BBDECB6EFB90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82F89D-339D-40D5-B44A-5B6396AE96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172A2A3-B559-4547-AB43-EC36B59DA8E2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355188" y="1102353"/>
            <a:ext cx="9481624" cy="418740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Vertical Text Placeholder 12">
            <a:extLst>
              <a:ext uri="{FF2B5EF4-FFF2-40B4-BE49-F238E27FC236}">
                <a16:creationId xmlns:a16="http://schemas.microsoft.com/office/drawing/2014/main" id="{6463A990-7F58-4374-BEA4-2C67910A998D}"/>
              </a:ext>
            </a:extLst>
          </p:cNvPr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838199" y="1102353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84529DD-2892-4018-95D2-F1DDAAA0A9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5187" y="5377465"/>
            <a:ext cx="9481623" cy="365125"/>
          </a:xfr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94BDD78-9AFE-427E-BEF7-D450DF42185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1" y="5795963"/>
            <a:ext cx="10515599" cy="488950"/>
          </a:xfrm>
          <a:solidFill>
            <a:schemeClr val="accent4">
              <a:lumMod val="7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 b="1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Write your key message here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FF43BAA-788F-4307-A765-3C462E744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41D329F0-DA64-4C90-92B0-52D5672B304F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66724331-20D7-4F36-921A-7016336E9BF0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B4B2157D-6120-4545-B16B-5190260EF449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b="1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6C386062-7E51-40C9-A79B-AB1538D96E29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4809790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 1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30">
            <a:extLst>
              <a:ext uri="{FF2B5EF4-FFF2-40B4-BE49-F238E27FC236}">
                <a16:creationId xmlns:a16="http://schemas.microsoft.com/office/drawing/2014/main" id="{E43C0D3C-D26C-4C69-898D-19996DB85885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Write your key message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06AD8-B038-41CB-914F-F0455DD4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82F89D-339D-40D5-B44A-5B6396AE96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172A2A3-B559-4547-AB43-EC36B59DA8E2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355188" y="1636923"/>
            <a:ext cx="4496972" cy="418740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E5DF693-C63E-4346-A13C-D81D3E9C6C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5188" y="1196404"/>
            <a:ext cx="4496972" cy="365125"/>
          </a:xfrm>
        </p:spPr>
        <p:txBody>
          <a:bodyPr anchor="ctr"/>
          <a:lstStyle>
            <a:lvl1pPr marL="0" indent="0" algn="ctr">
              <a:buNone/>
              <a:defRPr u="sng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Chart title 1</a:t>
            </a:r>
          </a:p>
        </p:txBody>
      </p:sp>
      <p:sp>
        <p:nvSpPr>
          <p:cNvPr id="13" name="Vertical Text Placeholder 12">
            <a:extLst>
              <a:ext uri="{FF2B5EF4-FFF2-40B4-BE49-F238E27FC236}">
                <a16:creationId xmlns:a16="http://schemas.microsoft.com/office/drawing/2014/main" id="{6463A990-7F58-4374-BEA4-2C67910A998D}"/>
              </a:ext>
            </a:extLst>
          </p:cNvPr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838199" y="1636923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84529DD-2892-4018-95D2-F1DDAAA0A9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5188" y="5912035"/>
            <a:ext cx="4496972" cy="365125"/>
          </a:xfr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X-Axis(units)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27E04A-D8D3-43AD-B89C-D3A195B924AB}"/>
              </a:ext>
            </a:extLst>
          </p:cNvPr>
          <p:cNvCxnSpPr>
            <a:cxnSpLocks/>
            <a:stCxn id="2" idx="2"/>
          </p:cNvCxnSpPr>
          <p:nvPr userDrawn="1"/>
        </p:nvCxnSpPr>
        <p:spPr>
          <a:xfrm>
            <a:off x="6096000" y="1033672"/>
            <a:ext cx="0" cy="532267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hart Placeholder 7">
            <a:extLst>
              <a:ext uri="{FF2B5EF4-FFF2-40B4-BE49-F238E27FC236}">
                <a16:creationId xmlns:a16="http://schemas.microsoft.com/office/drawing/2014/main" id="{B1CF0C8A-4D14-4C92-B6CF-5F92826CE3F2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856828" y="1595152"/>
            <a:ext cx="4496972" cy="418740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3F00D81-EF43-4672-9CBA-B5AE61D05DA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6828" y="1154633"/>
            <a:ext cx="4496972" cy="365125"/>
          </a:xfrm>
        </p:spPr>
        <p:txBody>
          <a:bodyPr anchor="ctr"/>
          <a:lstStyle>
            <a:lvl1pPr marL="0" indent="0" algn="ctr">
              <a:buNone/>
              <a:defRPr u="sng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Chart title 2</a:t>
            </a:r>
          </a:p>
        </p:txBody>
      </p:sp>
      <p:sp>
        <p:nvSpPr>
          <p:cNvPr id="17" name="Vertical Text Placeholder 12">
            <a:extLst>
              <a:ext uri="{FF2B5EF4-FFF2-40B4-BE49-F238E27FC236}">
                <a16:creationId xmlns:a16="http://schemas.microsoft.com/office/drawing/2014/main" id="{3956CC9E-A49E-4CAC-B3A2-7F8593AA9BE9}"/>
              </a:ext>
            </a:extLst>
          </p:cNvPr>
          <p:cNvSpPr>
            <a:spLocks noGrp="1"/>
          </p:cNvSpPr>
          <p:nvPr>
            <p:ph type="body" orient="vert" sz="quarter" idx="19" hasCustomPrompt="1"/>
          </p:nvPr>
        </p:nvSpPr>
        <p:spPr>
          <a:xfrm rot="10800000">
            <a:off x="6339839" y="1595152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EAAFE9C0-8617-426A-8621-BF88911EC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56828" y="5870264"/>
            <a:ext cx="4496972" cy="365125"/>
          </a:xfr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4D809824-5652-421D-B44A-35DDD98030FC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6F409CD6-6050-4CEC-8D72-1142CAAFE260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999F49FD-1B49-4B99-81D2-14C1DE3AEC54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b="1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9FB52495-8481-427A-AACE-9702B884BC24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41965836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 2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0">
            <a:extLst>
              <a:ext uri="{FF2B5EF4-FFF2-40B4-BE49-F238E27FC236}">
                <a16:creationId xmlns:a16="http://schemas.microsoft.com/office/drawing/2014/main" id="{01C348DD-C2B3-407F-871E-027B16581381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 title (left) vs Chart title (right)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82F89D-339D-40D5-B44A-5B6396AE96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172A2A3-B559-4547-AB43-EC36B59DA8E2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355188" y="1102353"/>
            <a:ext cx="4496972" cy="418740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Vertical Text Placeholder 12">
            <a:extLst>
              <a:ext uri="{FF2B5EF4-FFF2-40B4-BE49-F238E27FC236}">
                <a16:creationId xmlns:a16="http://schemas.microsoft.com/office/drawing/2014/main" id="{6463A990-7F58-4374-BEA4-2C67910A998D}"/>
              </a:ext>
            </a:extLst>
          </p:cNvPr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838199" y="1102353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84529DD-2892-4018-95D2-F1DDAAA0A9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5188" y="5377465"/>
            <a:ext cx="4496972" cy="365125"/>
          </a:xfr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94BDD78-9AFE-427E-BEF7-D450DF42185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1" y="5795963"/>
            <a:ext cx="10515599" cy="488950"/>
          </a:xfrm>
          <a:solidFill>
            <a:schemeClr val="accent4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400" b="1" i="1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Write your key message here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1092F633-1127-445B-A495-99851CC0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AC67154-CB62-4983-9BFE-CC6B45FEFED4}"/>
              </a:ext>
            </a:extLst>
          </p:cNvPr>
          <p:cNvCxnSpPr>
            <a:stCxn id="2" idx="2"/>
            <a:endCxn id="12" idx="0"/>
          </p:cNvCxnSpPr>
          <p:nvPr userDrawn="1"/>
        </p:nvCxnSpPr>
        <p:spPr>
          <a:xfrm>
            <a:off x="6096000" y="1033672"/>
            <a:ext cx="1" cy="4762291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Chart Placeholder 7">
            <a:extLst>
              <a:ext uri="{FF2B5EF4-FFF2-40B4-BE49-F238E27FC236}">
                <a16:creationId xmlns:a16="http://schemas.microsoft.com/office/drawing/2014/main" id="{CE6286DE-3AE4-4CA6-88B7-EF8EE2E03599}"/>
              </a:ext>
            </a:extLst>
          </p:cNvPr>
          <p:cNvSpPr>
            <a:spLocks noGrp="1"/>
          </p:cNvSpPr>
          <p:nvPr>
            <p:ph type="chart" sz="quarter" idx="18" hasCustomPrompt="1"/>
          </p:nvPr>
        </p:nvSpPr>
        <p:spPr>
          <a:xfrm>
            <a:off x="6856828" y="1094699"/>
            <a:ext cx="4496972" cy="418740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Vertical Text Placeholder 12">
            <a:extLst>
              <a:ext uri="{FF2B5EF4-FFF2-40B4-BE49-F238E27FC236}">
                <a16:creationId xmlns:a16="http://schemas.microsoft.com/office/drawing/2014/main" id="{6625E91A-2A13-4526-98E7-5E21B5AEAAF2}"/>
              </a:ext>
            </a:extLst>
          </p:cNvPr>
          <p:cNvSpPr>
            <a:spLocks noGrp="1"/>
          </p:cNvSpPr>
          <p:nvPr>
            <p:ph type="body" orient="vert" sz="quarter" idx="19" hasCustomPrompt="1"/>
          </p:nvPr>
        </p:nvSpPr>
        <p:spPr>
          <a:xfrm rot="10800000">
            <a:off x="6339839" y="1094699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C1DA06F-9699-46DD-BB3B-0F3CADD4D3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56828" y="5369811"/>
            <a:ext cx="4496972" cy="365125"/>
          </a:xfr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18" name="Arrow: Pentagon 17">
            <a:extLst>
              <a:ext uri="{FF2B5EF4-FFF2-40B4-BE49-F238E27FC236}">
                <a16:creationId xmlns:a16="http://schemas.microsoft.com/office/drawing/2014/main" id="{635BC6AD-F1E0-4648-B473-2E4348D52CB9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AD887E73-1284-44B5-8EC8-63B3B7AFE836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F3F9589F-4663-4F92-83E3-F99F6365D50D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b="1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BEF465D9-CCF2-429D-8665-C6A189D26F72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362353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3"/>
          <p:cNvSpPr>
            <a:spLocks noGrp="1"/>
          </p:cNvSpPr>
          <p:nvPr>
            <p:ph type="body" sz="quarter" idx="13" hasCustomPrompt="1"/>
            <p:custDataLst>
              <p:tags r:id="rId1"/>
            </p:custDataLst>
          </p:nvPr>
        </p:nvSpPr>
        <p:spPr>
          <a:xfrm>
            <a:off x="775918" y="1008565"/>
            <a:ext cx="9199317" cy="806824"/>
          </a:xfrm>
          <a:prstGeom prst="roundRect">
            <a:avLst/>
          </a:prstGeom>
          <a:noFill/>
        </p:spPr>
        <p:txBody>
          <a:bodyPr lIns="82058" tIns="41029" rIns="82058" bIns="41029" anchor="ctr"/>
          <a:lstStyle>
            <a:lvl1pPr>
              <a:buNone/>
              <a:defRPr sz="3000" b="1" baseline="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Context and objectives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4" hasCustomPrompt="1"/>
            <p:custDataLst>
              <p:tags r:id="rId2"/>
            </p:custDataLst>
          </p:nvPr>
        </p:nvSpPr>
        <p:spPr>
          <a:xfrm>
            <a:off x="775918" y="1987718"/>
            <a:ext cx="9196196" cy="806824"/>
          </a:xfrm>
          <a:prstGeom prst="roundRect">
            <a:avLst/>
          </a:prstGeom>
        </p:spPr>
        <p:txBody>
          <a:bodyPr lIns="82058" tIns="41029" rIns="82058" bIns="41029" anchor="ctr"/>
          <a:lstStyle>
            <a:lvl1pPr>
              <a:buNone/>
              <a:defRPr sz="3000" b="1" baseline="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Methodology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5" hasCustomPrompt="1"/>
            <p:custDataLst>
              <p:tags r:id="rId3"/>
            </p:custDataLst>
          </p:nvPr>
        </p:nvSpPr>
        <p:spPr>
          <a:xfrm>
            <a:off x="775918" y="2966871"/>
            <a:ext cx="9196196" cy="806824"/>
          </a:xfrm>
          <a:prstGeom prst="roundRect">
            <a:avLst/>
          </a:prstGeom>
        </p:spPr>
        <p:txBody>
          <a:bodyPr lIns="82058" tIns="41029" rIns="82058" bIns="41029" anchor="ctr"/>
          <a:lstStyle>
            <a:lvl1pPr>
              <a:buNone/>
              <a:defRPr sz="3000" b="1" baseline="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Key Findings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6" hasCustomPrompt="1"/>
            <p:custDataLst>
              <p:tags r:id="rId4"/>
            </p:custDataLst>
          </p:nvPr>
        </p:nvSpPr>
        <p:spPr>
          <a:xfrm>
            <a:off x="775918" y="3946024"/>
            <a:ext cx="9196196" cy="806824"/>
          </a:xfrm>
          <a:prstGeom prst="roundRect">
            <a:avLst/>
          </a:prstGeom>
        </p:spPr>
        <p:txBody>
          <a:bodyPr lIns="82058" tIns="41029" rIns="82058" bIns="41029" anchor="ctr"/>
          <a:lstStyle>
            <a:lvl1pPr>
              <a:buNone/>
              <a:defRPr sz="3000" b="1" baseline="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Implications and Next Steps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8" hasCustomPrompt="1"/>
            <p:custDataLst>
              <p:tags r:id="rId5"/>
            </p:custDataLst>
          </p:nvPr>
        </p:nvSpPr>
        <p:spPr>
          <a:xfrm>
            <a:off x="775918" y="4925176"/>
            <a:ext cx="9196196" cy="806824"/>
          </a:xfrm>
          <a:prstGeom prst="roundRect">
            <a:avLst/>
          </a:prstGeom>
        </p:spPr>
        <p:txBody>
          <a:bodyPr lIns="82058" tIns="41029" rIns="82058" bIns="41029" anchor="ctr">
            <a:normAutofit/>
          </a:bodyPr>
          <a:lstStyle>
            <a:lvl1pPr>
              <a:buNone/>
              <a:defRPr sz="3000" b="1" baseline="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dirty="0"/>
              <a:t>Annex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54183" y="134471"/>
            <a:ext cx="11083636" cy="609600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defRPr sz="4400" b="1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4614237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rrative Slide 1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0">
            <a:extLst>
              <a:ext uri="{FF2B5EF4-FFF2-40B4-BE49-F238E27FC236}">
                <a16:creationId xmlns:a16="http://schemas.microsoft.com/office/drawing/2014/main" id="{45E5943D-3B47-4716-BF5E-908D3F85543C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Topic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82F89D-339D-40D5-B44A-5B6396AE96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4092B754-1F78-4128-B280-3FFB1DAD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288E05DA-46F1-4F15-AB90-3B71902D78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1" y="5616366"/>
            <a:ext cx="10515599" cy="668547"/>
          </a:xfrm>
          <a:solidFill>
            <a:srgbClr val="FFFFFF">
              <a:alpha val="6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400" b="1" i="1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Write your key message here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7834894-0170-4707-903E-8186A5DDB5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4477"/>
            <a:ext cx="2743200" cy="1139825"/>
          </a:xfrm>
          <a:solidFill>
            <a:srgbClr val="FFFFFF">
              <a:alpha val="4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Subtopic 1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C5C023B-FD04-46F6-B8F6-9844C0F9F1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2755107"/>
            <a:ext cx="2743200" cy="1139825"/>
          </a:xfrm>
          <a:solidFill>
            <a:srgbClr val="FFFFFF">
              <a:alpha val="4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Subtopic 2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6CEF5CDB-1488-4F2E-8BA8-DEA98616BF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4185737"/>
            <a:ext cx="2743200" cy="1139825"/>
          </a:xfrm>
          <a:solidFill>
            <a:srgbClr val="FFFFFF">
              <a:alpha val="4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Subtopic 3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939678D9-FA1A-468E-87AF-CA86CBB211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30746" y="1324477"/>
            <a:ext cx="7423053" cy="1139825"/>
          </a:xfr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/>
            </a:lvl1pPr>
          </a:lstStyle>
          <a:p>
            <a:pPr lvl="0"/>
            <a:r>
              <a:rPr lang="en-US" dirty="0"/>
              <a:t>Description of Subtopic 1/key implications/unexpected findings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FEB1F4FB-FA25-42D4-9DBB-C45ECF7E3E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30746" y="2755107"/>
            <a:ext cx="7423053" cy="1139825"/>
          </a:xfr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/>
            </a:lvl1pPr>
          </a:lstStyle>
          <a:p>
            <a:pPr lvl="0"/>
            <a:r>
              <a:rPr lang="en-US" dirty="0"/>
              <a:t>Description of Subtopic 2/key implications/unexpected findings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3FFCFFAA-2B57-48B3-94C7-7C25D4F53B1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30746" y="4185737"/>
            <a:ext cx="7423053" cy="1139825"/>
          </a:xfr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/>
            </a:lvl1pPr>
          </a:lstStyle>
          <a:p>
            <a:pPr lvl="0"/>
            <a:r>
              <a:rPr lang="en-US" dirty="0"/>
              <a:t>Description of Subtopic 3/key implications/unexpected findings</a:t>
            </a:r>
          </a:p>
        </p:txBody>
      </p:sp>
      <p:sp>
        <p:nvSpPr>
          <p:cNvPr id="14" name="Arrow: Pentagon 13">
            <a:extLst>
              <a:ext uri="{FF2B5EF4-FFF2-40B4-BE49-F238E27FC236}">
                <a16:creationId xmlns:a16="http://schemas.microsoft.com/office/drawing/2014/main" id="{5AEB9C8A-50D2-4034-AB61-8818E6071C30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155978A9-C834-4CBB-9AB3-812552C3AE8C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E05DD2F4-A69E-4247-B597-2B53366F04AB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b="1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AAFD8C02-B500-4756-B585-915F03869F97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5476940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rrative Slide 2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0">
            <a:extLst>
              <a:ext uri="{FF2B5EF4-FFF2-40B4-BE49-F238E27FC236}">
                <a16:creationId xmlns:a16="http://schemas.microsoft.com/office/drawing/2014/main" id="{65C29EB2-ED06-4AB4-83F1-942BB903C503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Write your key message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82F89D-339D-40D5-B44A-5B6396AE96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986A7FC-B3C9-4DCC-B948-D21AC0450F4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589088"/>
            <a:ext cx="2743200" cy="1139825"/>
          </a:xfrm>
          <a:solidFill>
            <a:srgbClr val="FFFFFF">
              <a:alpha val="40000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Subtopic 1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D25E5BA9-CC01-4BCA-901C-A23B67046F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262020"/>
            <a:ext cx="2743200" cy="1139825"/>
          </a:xfrm>
          <a:solidFill>
            <a:srgbClr val="FFFFFF">
              <a:alpha val="40000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Subtopic 2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A0CA664-A424-416E-A4D5-FD91EC500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4934952"/>
            <a:ext cx="2743200" cy="1139825"/>
          </a:xfrm>
          <a:solidFill>
            <a:srgbClr val="FFFFFF">
              <a:alpha val="40000"/>
            </a:srgb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Subtopic 3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4092B754-1F78-4128-B280-3FFB1DAD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B884ADD-9FF5-427E-8858-4FB09543C9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30746" y="1589088"/>
            <a:ext cx="7423053" cy="1139825"/>
          </a:xfr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/>
            </a:lvl1pPr>
          </a:lstStyle>
          <a:p>
            <a:pPr lvl="0"/>
            <a:r>
              <a:rPr lang="en-US" dirty="0"/>
              <a:t>Description of Subtopic 1/key implications/unexpected findings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89C2077D-4FD0-4E55-BA84-E1A71DFA7B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30746" y="3262020"/>
            <a:ext cx="7423053" cy="1139825"/>
          </a:xfr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/>
            </a:lvl1pPr>
          </a:lstStyle>
          <a:p>
            <a:pPr lvl="0"/>
            <a:r>
              <a:rPr lang="en-US" dirty="0"/>
              <a:t>Description of Subtopic 2/key implications/unexpected findings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2B84CCBC-E9F0-4ED5-A705-6B862217CD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30746" y="4934952"/>
            <a:ext cx="7423053" cy="1139825"/>
          </a:xfr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/>
            </a:lvl1pPr>
          </a:lstStyle>
          <a:p>
            <a:pPr lvl="0"/>
            <a:r>
              <a:rPr lang="en-US" dirty="0"/>
              <a:t>Description of Subtopic 3/key implications/unexpected findings</a:t>
            </a:r>
          </a:p>
        </p:txBody>
      </p:sp>
      <p:sp>
        <p:nvSpPr>
          <p:cNvPr id="13" name="Arrow: Pentagon 12">
            <a:extLst>
              <a:ext uri="{FF2B5EF4-FFF2-40B4-BE49-F238E27FC236}">
                <a16:creationId xmlns:a16="http://schemas.microsoft.com/office/drawing/2014/main" id="{23AC4CC2-8181-40BA-8B39-E3F99DAFEB7D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1FAD6B9F-9B52-448D-8B79-793023BCC488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BD45BB47-51AF-4669-950D-3947972E1CA2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b="1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B75A16E8-27DA-4A6D-A4C8-B55F7556FCF3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577636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xt Steps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30">
            <a:extLst>
              <a:ext uri="{FF2B5EF4-FFF2-40B4-BE49-F238E27FC236}">
                <a16:creationId xmlns:a16="http://schemas.microsoft.com/office/drawing/2014/main" id="{F2A874CF-E92A-4B42-9A30-FAB7239E61D9}"/>
              </a:ext>
            </a:extLst>
          </p:cNvPr>
          <p:cNvSpPr/>
          <p:nvPr userDrawn="1"/>
        </p:nvSpPr>
        <p:spPr>
          <a:xfrm>
            <a:off x="-14011" y="-42223"/>
            <a:ext cx="12305249" cy="6900223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+- f3 0 f2"/>
              <a:gd name="f7" fmla="*/ f6 1 21600"/>
              <a:gd name="f8" fmla="*/ f2 1 f7"/>
              <a:gd name="f9" fmla="*/ f3 1 f7"/>
              <a:gd name="f10" fmla="*/ f8 f4 1"/>
              <a:gd name="f11" fmla="*/ f9 f4 1"/>
              <a:gd name="f12" fmla="*/ f9 f5 1"/>
              <a:gd name="f13" fmla="*/ f8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0" t="f13" r="f11" b="f12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solidFill>
            <a:srgbClr val="242A36"/>
          </a:solidFill>
          <a:ln cap="flat">
            <a:noFill/>
            <a:prstDash val="solid"/>
          </a:ln>
        </p:spPr>
        <p:txBody>
          <a:bodyPr vert="horz" wrap="square" lIns="120005" tIns="59996" rIns="120005" bIns="59996" anchor="ctr" anchorCtr="0" compatLnSpc="0">
            <a:noAutofit/>
          </a:bodyPr>
          <a:lstStyle/>
          <a:p>
            <a:pPr defTabSz="121917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ucida Sans" pitchFamily="2"/>
            </a:endParaRPr>
          </a:p>
        </p:txBody>
      </p:sp>
      <p:sp>
        <p:nvSpPr>
          <p:cNvPr id="20" name="Arrow: Pentagon 19">
            <a:extLst>
              <a:ext uri="{FF2B5EF4-FFF2-40B4-BE49-F238E27FC236}">
                <a16:creationId xmlns:a16="http://schemas.microsoft.com/office/drawing/2014/main" id="{6C6AB44E-B335-49E4-8CBC-7CDA079F3C2D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7C674799-8EC1-428C-851D-0374AB4C744A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A9B5D5DA-A330-4450-AFCC-531306AAAE5F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FFFFFF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85554FDD-5CB7-4B1D-A8BB-9EC1CF71BB0A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FFFFFF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b="1" dirty="0">
                <a:solidFill>
                  <a:schemeClr val="tx1"/>
                </a:solidFill>
              </a:rPr>
              <a:t>Next steps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Implications and Next Steps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06AD8-B038-41CB-914F-F0455DD4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82F89D-339D-40D5-B44A-5B6396AE96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426FBB0C-9136-44DB-A134-047E134E167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198" y="2144369"/>
            <a:ext cx="5105402" cy="1774480"/>
          </a:xfr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Recap of most important or unexpected findings</a:t>
            </a:r>
          </a:p>
          <a:p>
            <a:pPr lvl="0"/>
            <a:r>
              <a:rPr lang="en-US" dirty="0"/>
              <a:t>Implications of findings for organization/situation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9C743457-357C-4362-A596-9EFD9DBE7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48396" y="2144369"/>
            <a:ext cx="5105402" cy="1774480"/>
          </a:xfr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Key hypotheses or follow-on questions that should still be explored</a:t>
            </a:r>
          </a:p>
          <a:p>
            <a:pPr lvl="0"/>
            <a:r>
              <a:rPr lang="en-US" dirty="0"/>
              <a:t>Concerns around validity/robustness of findings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991744C-1332-44D4-AC1A-F36B0DA552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48396" y="1226001"/>
            <a:ext cx="5102352" cy="668547"/>
          </a:xfrm>
          <a:solidFill>
            <a:srgbClr val="FFFFFF">
              <a:alpha val="4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Unresolved questions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F159BBEF-E4C4-463B-81F1-17B122C717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8881" y="1226001"/>
            <a:ext cx="5102352" cy="668547"/>
          </a:xfrm>
          <a:solidFill>
            <a:srgbClr val="FFFFFF">
              <a:alpha val="4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Summary of findings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69D992DF-6629-4872-A32B-4021925A766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8198" y="4230699"/>
            <a:ext cx="10515600" cy="668547"/>
          </a:xfrm>
          <a:solidFill>
            <a:srgbClr val="FFFFFF">
              <a:alpha val="4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n-US" dirty="0"/>
              <a:t>Recommendations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8468A95A-2BF1-4456-B348-012A5754577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194" y="5026253"/>
            <a:ext cx="10515599" cy="1228747"/>
          </a:xfrm>
          <a:solidFill>
            <a:srgbClr val="FFFFFF">
              <a:alpha val="69804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000" dirty="0" smtClean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Action items for organization based on key findings, in the imperative mood (e.g. Invest more heavily in Item X, Identify more customers like Customer X, etc.)</a:t>
            </a:r>
          </a:p>
        </p:txBody>
      </p:sp>
    </p:spTree>
    <p:extLst>
      <p:ext uri="{BB962C8B-B14F-4D97-AF65-F5344CB8AC3E}">
        <p14:creationId xmlns:p14="http://schemas.microsoft.com/office/powerpoint/2010/main" val="2910859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xt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Context and objectives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06AD8-B038-41CB-914F-F0455DD4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/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/>
          <a:lstStyle/>
          <a:p>
            <a:fld id="{0B82F89D-339D-40D5-B44A-5B6396AE9679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E5EA7B1C-7132-4A75-BFEC-2AEB3061CAA9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242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D44482A6-FA04-47DC-A233-F1AF307FABE8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A415BBF5-C524-4DD7-9F73-5812A8E58274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62B94221-8C14-4217-9CC0-5B8A4FD9512C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EDE3DDEB-EB4C-4A15-8489-0236C120E1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41717" y="1324477"/>
            <a:ext cx="4308566" cy="35209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Situation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C6F5892C-202F-4E02-83BC-B9A1452685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976588"/>
            <a:ext cx="2743200" cy="2031900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Objectives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426FBB0C-9136-44DB-A134-047E134E167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198" y="1763175"/>
            <a:ext cx="10515600" cy="125684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Description of situation</a:t>
            </a:r>
          </a:p>
          <a:p>
            <a:pPr lvl="0"/>
            <a:r>
              <a:rPr lang="en-US" dirty="0"/>
              <a:t>Description of challenge/complication</a:t>
            </a:r>
          </a:p>
          <a:p>
            <a:pPr lvl="0"/>
            <a:r>
              <a:rPr lang="en-US" dirty="0"/>
              <a:t>Your prior knowledge of this sector/situation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050E2EF4-4488-4C50-B6D8-5D9A3E7C40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30746" y="3976588"/>
            <a:ext cx="7423053" cy="2031900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Description of objectives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CE04EE06-D30D-456F-9965-958D32B30E29}"/>
              </a:ext>
            </a:extLst>
          </p:cNvPr>
          <p:cNvSpPr/>
          <p:nvPr userDrawn="1"/>
        </p:nvSpPr>
        <p:spPr>
          <a:xfrm rot="10800000">
            <a:off x="4049484" y="3305644"/>
            <a:ext cx="4323805" cy="385317"/>
          </a:xfrm>
          <a:prstGeom prst="triangle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2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8027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thodology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Arrow: Pentagon 26">
            <a:extLst>
              <a:ext uri="{FF2B5EF4-FFF2-40B4-BE49-F238E27FC236}">
                <a16:creationId xmlns:a16="http://schemas.microsoft.com/office/drawing/2014/main" id="{164424C2-73E9-4677-91F7-6B447418AC89}"/>
              </a:ext>
            </a:extLst>
          </p:cNvPr>
          <p:cNvSpPr/>
          <p:nvPr userDrawn="1"/>
        </p:nvSpPr>
        <p:spPr>
          <a:xfrm>
            <a:off x="838198" y="2770929"/>
            <a:ext cx="3424647" cy="729914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457200" lvl="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0F98E2D9-71D9-43B0-9CCF-0E330869336E}"/>
              </a:ext>
            </a:extLst>
          </p:cNvPr>
          <p:cNvSpPr/>
          <p:nvPr userDrawn="1"/>
        </p:nvSpPr>
        <p:spPr>
          <a:xfrm>
            <a:off x="4404358" y="2770929"/>
            <a:ext cx="3424650" cy="729914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457200" lvl="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90AA2106-CE09-4284-81B5-C1DE58C4FF05}"/>
              </a:ext>
            </a:extLst>
          </p:cNvPr>
          <p:cNvSpPr/>
          <p:nvPr userDrawn="1"/>
        </p:nvSpPr>
        <p:spPr>
          <a:xfrm>
            <a:off x="7970521" y="2770929"/>
            <a:ext cx="3383279" cy="729914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457200" lvl="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07BC657F-5B55-4858-B4E5-EB1753B8DD8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198" y="3046358"/>
            <a:ext cx="3383280" cy="176047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2000" b="1" u="sng"/>
            </a:lvl1pPr>
          </a:lstStyle>
          <a:p>
            <a:pPr lvl="0"/>
            <a:r>
              <a:rPr lang="en-US" dirty="0"/>
              <a:t>Preparation</a:t>
            </a:r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ECD76C88-AF74-4FD5-97CE-EA5C6C1BC7D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4359" y="3046358"/>
            <a:ext cx="3383280" cy="176047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2000" b="1" u="sng"/>
            </a:lvl1pPr>
          </a:lstStyle>
          <a:p>
            <a:pPr lvl="0"/>
            <a:r>
              <a:rPr lang="en-US" dirty="0"/>
              <a:t>Modelling</a:t>
            </a:r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693FEEC1-BF2B-4F87-8E90-F4083A29976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70520" y="3046358"/>
            <a:ext cx="3383280" cy="176047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2000" b="1" u="sng"/>
            </a:lvl1pPr>
          </a:lstStyle>
          <a:p>
            <a:pPr lvl="0"/>
            <a:r>
              <a:rPr lang="en-US" dirty="0"/>
              <a:t>Synthesis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Methodology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06AD8-B038-41CB-914F-F0455DD4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/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/>
          <a:lstStyle/>
          <a:p>
            <a:fld id="{0B82F89D-339D-40D5-B44A-5B6396AE9679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E5EA7B1C-7132-4A75-BFEC-2AEB3061CAA9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D44482A6-FA04-47DC-A233-F1AF307FABE8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242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/>
              <a:t>Approach</a:t>
            </a: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A415BBF5-C524-4DD7-9F73-5812A8E58274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Findings</a:t>
            </a: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62B94221-8C14-4217-9CC0-5B8A4FD9512C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A7EEE37E-2DAB-42F5-82EE-64A3CA4735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1663343"/>
            <a:ext cx="10515600" cy="862148"/>
          </a:xfrm>
          <a:solidFill>
            <a:srgbClr val="FFFFFF"/>
          </a:solidFill>
          <a:ln>
            <a:solidFill>
              <a:schemeClr val="tx1"/>
            </a:solidFill>
            <a:prstDash val="dash"/>
          </a:ln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Key questions or hypotheses to investigate based on objectives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8C0578E5-823B-4924-B7F6-FE1F49DAC1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41717" y="1233036"/>
            <a:ext cx="4308566" cy="35209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Key questions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3D204970-92CD-44AE-A398-EB546CB149D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2958" y="3646679"/>
            <a:ext cx="3398520" cy="2532052"/>
          </a:xfrm>
          <a:solidFill>
            <a:srgbClr val="FFFFFF"/>
          </a:solidFill>
          <a:ln>
            <a:solidFill>
              <a:schemeClr val="tx1"/>
            </a:solidFill>
            <a:prstDash val="dash"/>
          </a:ln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Where to get data</a:t>
            </a:r>
          </a:p>
          <a:p>
            <a:pPr lvl="0"/>
            <a:r>
              <a:rPr lang="en-US" dirty="0"/>
              <a:t>How you will clean it</a:t>
            </a:r>
          </a:p>
          <a:p>
            <a:pPr lvl="0"/>
            <a:r>
              <a:rPr lang="en-US" dirty="0"/>
              <a:t>Concerns about data sources or cleaning process</a:t>
            </a:r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0DAAC8D2-9058-49C6-9F1F-421EED39D8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89119" y="3646679"/>
            <a:ext cx="3398520" cy="2532052"/>
          </a:xfrm>
          <a:solidFill>
            <a:srgbClr val="FFFFFF"/>
          </a:solidFill>
          <a:ln>
            <a:solidFill>
              <a:schemeClr val="tx1"/>
            </a:solidFill>
            <a:prstDash val="dash"/>
          </a:ln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What to do with cleaned data</a:t>
            </a:r>
          </a:p>
          <a:p>
            <a:pPr lvl="0"/>
            <a:r>
              <a:rPr lang="en-US" dirty="0"/>
              <a:t>Key statistical methods used</a:t>
            </a:r>
          </a:p>
          <a:p>
            <a:pPr lvl="0"/>
            <a:r>
              <a:rPr lang="en-US" dirty="0"/>
              <a:t>Concerns about validity/ power/replicability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8AB692CE-AE49-42C4-A2BA-77D88D7B85F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955280" y="3646679"/>
            <a:ext cx="3398520" cy="2532052"/>
          </a:xfrm>
          <a:solidFill>
            <a:srgbClr val="FFFFFF"/>
          </a:solidFill>
          <a:ln>
            <a:solidFill>
              <a:schemeClr val="tx1"/>
            </a:solidFill>
            <a:prstDash val="dash"/>
          </a:ln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What should be done with your findings</a:t>
            </a:r>
          </a:p>
          <a:p>
            <a:pPr lvl="0"/>
            <a:r>
              <a:rPr lang="en-US" dirty="0"/>
              <a:t>What are logical next steps</a:t>
            </a:r>
          </a:p>
        </p:txBody>
      </p:sp>
    </p:spTree>
    <p:extLst>
      <p:ext uri="{BB962C8B-B14F-4D97-AF65-F5344CB8AC3E}">
        <p14:creationId xmlns:p14="http://schemas.microsoft.com/office/powerpoint/2010/main" val="1701494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1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Write your key message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06AD8-B038-41CB-914F-F0455DD4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/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fld id="{0B82F89D-339D-40D5-B44A-5B6396AE967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172A2A3-B559-4547-AB43-EC36B59DA8E2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355188" y="1636923"/>
            <a:ext cx="9481624" cy="418740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E5DF693-C63E-4346-A13C-D81D3E9C6C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5187" y="1196404"/>
            <a:ext cx="9481623" cy="365125"/>
          </a:xfrm>
        </p:spPr>
        <p:txBody>
          <a:bodyPr anchor="ctr"/>
          <a:lstStyle>
            <a:lvl1pPr marL="0" indent="0" algn="ctr">
              <a:buNone/>
              <a:defRPr u="sng"/>
            </a:lvl1pPr>
          </a:lstStyle>
          <a:p>
            <a:pPr lvl="0"/>
            <a:r>
              <a:rPr lang="en-US" dirty="0"/>
              <a:t>Chart title</a:t>
            </a:r>
          </a:p>
        </p:txBody>
      </p:sp>
      <p:sp>
        <p:nvSpPr>
          <p:cNvPr id="13" name="Vertical Text Placeholder 12">
            <a:extLst>
              <a:ext uri="{FF2B5EF4-FFF2-40B4-BE49-F238E27FC236}">
                <a16:creationId xmlns:a16="http://schemas.microsoft.com/office/drawing/2014/main" id="{6463A990-7F58-4374-BEA4-2C67910A998D}"/>
              </a:ext>
            </a:extLst>
          </p:cNvPr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838199" y="1636923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84529DD-2892-4018-95D2-F1DDAAA0A9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5187" y="5912035"/>
            <a:ext cx="9481623" cy="365125"/>
          </a:xfr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19" name="Arrow: Pentagon 18">
            <a:extLst>
              <a:ext uri="{FF2B5EF4-FFF2-40B4-BE49-F238E27FC236}">
                <a16:creationId xmlns:a16="http://schemas.microsoft.com/office/drawing/2014/main" id="{ABE9159D-2BF5-43BB-B710-E9E81ABB2313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E238F41B-1E44-4291-AEC4-64108BA35B49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907081AF-641E-4981-80BE-407ADEBFB611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242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/>
              <a:t>Findings</a:t>
            </a: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67CD2C15-D83C-4F26-934D-F76775858D4A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028148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2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Chart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fld id="{0B82F89D-339D-40D5-B44A-5B6396AE967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172A2A3-B559-4547-AB43-EC36B59DA8E2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355188" y="1102353"/>
            <a:ext cx="9481624" cy="418740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Vertical Text Placeholder 12">
            <a:extLst>
              <a:ext uri="{FF2B5EF4-FFF2-40B4-BE49-F238E27FC236}">
                <a16:creationId xmlns:a16="http://schemas.microsoft.com/office/drawing/2014/main" id="{6463A990-7F58-4374-BEA4-2C67910A998D}"/>
              </a:ext>
            </a:extLst>
          </p:cNvPr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838199" y="1102353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84529DD-2892-4018-95D2-F1DDAAA0A9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5187" y="5377465"/>
            <a:ext cx="9481623" cy="365125"/>
          </a:xfr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94BDD78-9AFE-427E-BEF7-D450DF42185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1" y="5795963"/>
            <a:ext cx="10515599" cy="488950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 b="1" i="1"/>
            </a:lvl1pPr>
          </a:lstStyle>
          <a:p>
            <a:pPr lvl="0"/>
            <a:r>
              <a:rPr lang="en-US" dirty="0"/>
              <a:t>Write your key message here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1092F633-1127-445B-A495-99851CC0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/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1817AA4F-C3EF-4781-9CB7-844BE5942AA0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A240EADD-073F-49AC-8F3B-FAE6AD539083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496A6B9A-4377-4DCC-B08B-AD611CB1BCF9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242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/>
              <a:t>Findings</a:t>
            </a: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346B828B-0B1B-4FC8-BACA-F02E76C6E427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499167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 1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Write your key message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06AD8-B038-41CB-914F-F0455DD4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/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fld id="{0B82F89D-339D-40D5-B44A-5B6396AE967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172A2A3-B559-4547-AB43-EC36B59DA8E2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355188" y="1636923"/>
            <a:ext cx="4496972" cy="418740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E5DF693-C63E-4346-A13C-D81D3E9C6C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55188" y="1196404"/>
            <a:ext cx="4496972" cy="365125"/>
          </a:xfrm>
        </p:spPr>
        <p:txBody>
          <a:bodyPr anchor="ctr"/>
          <a:lstStyle>
            <a:lvl1pPr marL="0" indent="0" algn="ctr">
              <a:buNone/>
              <a:defRPr u="sng"/>
            </a:lvl1pPr>
          </a:lstStyle>
          <a:p>
            <a:pPr lvl="0"/>
            <a:r>
              <a:rPr lang="en-US" dirty="0"/>
              <a:t>Chart title 1</a:t>
            </a:r>
          </a:p>
        </p:txBody>
      </p:sp>
      <p:sp>
        <p:nvSpPr>
          <p:cNvPr id="13" name="Vertical Text Placeholder 12">
            <a:extLst>
              <a:ext uri="{FF2B5EF4-FFF2-40B4-BE49-F238E27FC236}">
                <a16:creationId xmlns:a16="http://schemas.microsoft.com/office/drawing/2014/main" id="{6463A990-7F58-4374-BEA4-2C67910A998D}"/>
              </a:ext>
            </a:extLst>
          </p:cNvPr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838199" y="1636923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84529DD-2892-4018-95D2-F1DDAAA0A9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5188" y="5912035"/>
            <a:ext cx="4496972" cy="365125"/>
          </a:xfr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X-Axis(units)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27E04A-D8D3-43AD-B89C-D3A195B924AB}"/>
              </a:ext>
            </a:extLst>
          </p:cNvPr>
          <p:cNvCxnSpPr>
            <a:cxnSpLocks/>
            <a:stCxn id="2" idx="2"/>
          </p:cNvCxnSpPr>
          <p:nvPr userDrawn="1"/>
        </p:nvCxnSpPr>
        <p:spPr>
          <a:xfrm>
            <a:off x="6096000" y="1033672"/>
            <a:ext cx="0" cy="5322678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hart Placeholder 7">
            <a:extLst>
              <a:ext uri="{FF2B5EF4-FFF2-40B4-BE49-F238E27FC236}">
                <a16:creationId xmlns:a16="http://schemas.microsoft.com/office/drawing/2014/main" id="{B1CF0C8A-4D14-4C92-B6CF-5F92826CE3F2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6856828" y="1595152"/>
            <a:ext cx="4496972" cy="418740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3F00D81-EF43-4672-9CBA-B5AE61D05DA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6828" y="1154633"/>
            <a:ext cx="4496972" cy="365125"/>
          </a:xfrm>
        </p:spPr>
        <p:txBody>
          <a:bodyPr anchor="ctr"/>
          <a:lstStyle>
            <a:lvl1pPr marL="0" indent="0" algn="ctr">
              <a:buNone/>
              <a:defRPr u="sng"/>
            </a:lvl1pPr>
          </a:lstStyle>
          <a:p>
            <a:pPr lvl="0"/>
            <a:r>
              <a:rPr lang="en-US" dirty="0"/>
              <a:t>Chart title 2</a:t>
            </a:r>
          </a:p>
        </p:txBody>
      </p:sp>
      <p:sp>
        <p:nvSpPr>
          <p:cNvPr id="17" name="Vertical Text Placeholder 12">
            <a:extLst>
              <a:ext uri="{FF2B5EF4-FFF2-40B4-BE49-F238E27FC236}">
                <a16:creationId xmlns:a16="http://schemas.microsoft.com/office/drawing/2014/main" id="{3956CC9E-A49E-4CAC-B3A2-7F8593AA9BE9}"/>
              </a:ext>
            </a:extLst>
          </p:cNvPr>
          <p:cNvSpPr>
            <a:spLocks noGrp="1"/>
          </p:cNvSpPr>
          <p:nvPr>
            <p:ph type="body" orient="vert" sz="quarter" idx="19" hasCustomPrompt="1"/>
          </p:nvPr>
        </p:nvSpPr>
        <p:spPr>
          <a:xfrm rot="10800000">
            <a:off x="6339839" y="1595152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EAAFE9C0-8617-426A-8621-BF88911EC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56828" y="5870264"/>
            <a:ext cx="4496972" cy="365125"/>
          </a:xfr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19" name="Arrow: Pentagon 18">
            <a:extLst>
              <a:ext uri="{FF2B5EF4-FFF2-40B4-BE49-F238E27FC236}">
                <a16:creationId xmlns:a16="http://schemas.microsoft.com/office/drawing/2014/main" id="{F6BBFC4E-4682-4C02-9D06-373FB009330D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5DF89BF8-EE93-41E1-ACF5-E3BB3D33B534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8327ECBE-C1D5-4318-BCAE-8D8FE7864E57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242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/>
              <a:t>Findings</a:t>
            </a: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6033D581-C160-42EF-8993-6BACA025BFE2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413772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 2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Chart title (left) vs Chart title (right)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fld id="{0B82F89D-339D-40D5-B44A-5B6396AE967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172A2A3-B559-4547-AB43-EC36B59DA8E2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355188" y="1102353"/>
            <a:ext cx="4496972" cy="418740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Vertical Text Placeholder 12">
            <a:extLst>
              <a:ext uri="{FF2B5EF4-FFF2-40B4-BE49-F238E27FC236}">
                <a16:creationId xmlns:a16="http://schemas.microsoft.com/office/drawing/2014/main" id="{6463A990-7F58-4374-BEA4-2C67910A998D}"/>
              </a:ext>
            </a:extLst>
          </p:cNvPr>
          <p:cNvSpPr>
            <a:spLocks noGrp="1"/>
          </p:cNvSpPr>
          <p:nvPr>
            <p:ph type="body" orient="vert" sz="quarter" idx="15" hasCustomPrompt="1"/>
          </p:nvPr>
        </p:nvSpPr>
        <p:spPr>
          <a:xfrm rot="10800000">
            <a:off x="838199" y="1102353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84529DD-2892-4018-95D2-F1DDAAA0A99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5188" y="5377465"/>
            <a:ext cx="4496972" cy="365125"/>
          </a:xfr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94BDD78-9AFE-427E-BEF7-D450DF42185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1" y="5795963"/>
            <a:ext cx="10515599" cy="488950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 b="1" i="1"/>
            </a:lvl1pPr>
          </a:lstStyle>
          <a:p>
            <a:pPr lvl="0"/>
            <a:r>
              <a:rPr lang="en-US" dirty="0"/>
              <a:t>Write your key message here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1092F633-1127-445B-A495-99851CC0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/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AC67154-CB62-4983-9BFE-CC6B45FEFED4}"/>
              </a:ext>
            </a:extLst>
          </p:cNvPr>
          <p:cNvCxnSpPr>
            <a:cxnSpLocks/>
            <a:stCxn id="2" idx="2"/>
            <a:endCxn id="12" idx="0"/>
          </p:cNvCxnSpPr>
          <p:nvPr userDrawn="1"/>
        </p:nvCxnSpPr>
        <p:spPr>
          <a:xfrm>
            <a:off x="6096000" y="1033672"/>
            <a:ext cx="1" cy="4762291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Chart Placeholder 7">
            <a:extLst>
              <a:ext uri="{FF2B5EF4-FFF2-40B4-BE49-F238E27FC236}">
                <a16:creationId xmlns:a16="http://schemas.microsoft.com/office/drawing/2014/main" id="{CE6286DE-3AE4-4CA6-88B7-EF8EE2E03599}"/>
              </a:ext>
            </a:extLst>
          </p:cNvPr>
          <p:cNvSpPr>
            <a:spLocks noGrp="1"/>
          </p:cNvSpPr>
          <p:nvPr>
            <p:ph type="chart" sz="quarter" idx="18" hasCustomPrompt="1"/>
          </p:nvPr>
        </p:nvSpPr>
        <p:spPr>
          <a:xfrm>
            <a:off x="6856828" y="1094699"/>
            <a:ext cx="4496972" cy="418740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Replace with your data viz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0" name="Vertical Text Placeholder 12">
            <a:extLst>
              <a:ext uri="{FF2B5EF4-FFF2-40B4-BE49-F238E27FC236}">
                <a16:creationId xmlns:a16="http://schemas.microsoft.com/office/drawing/2014/main" id="{6625E91A-2A13-4526-98E7-5E21B5AEAAF2}"/>
              </a:ext>
            </a:extLst>
          </p:cNvPr>
          <p:cNvSpPr>
            <a:spLocks noGrp="1"/>
          </p:cNvSpPr>
          <p:nvPr>
            <p:ph type="body" orient="vert" sz="quarter" idx="19" hasCustomPrompt="1"/>
          </p:nvPr>
        </p:nvSpPr>
        <p:spPr>
          <a:xfrm rot="10800000">
            <a:off x="6339839" y="1094699"/>
            <a:ext cx="385689" cy="4116176"/>
          </a:xfrm>
        </p:spPr>
        <p:txBody>
          <a:bodyPr vert="eaVert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Y-Axis (units)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C1DA06F-9699-46DD-BB3B-0F3CADD4D3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56828" y="5369811"/>
            <a:ext cx="4496972" cy="365125"/>
          </a:xfr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X-Axis(units)</a:t>
            </a:r>
          </a:p>
        </p:txBody>
      </p:sp>
      <p:sp>
        <p:nvSpPr>
          <p:cNvPr id="23" name="Arrow: Pentagon 22">
            <a:extLst>
              <a:ext uri="{FF2B5EF4-FFF2-40B4-BE49-F238E27FC236}">
                <a16:creationId xmlns:a16="http://schemas.microsoft.com/office/drawing/2014/main" id="{8FBEC5FE-1972-4971-B8D1-679AC5E81E34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D9FDCA05-FA04-4398-A499-F7996253695E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421D0FB4-42C7-4EDE-9A43-E1387E52D4CB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242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/>
              <a:t>Findings</a:t>
            </a: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585898D4-0AF0-40F9-BC05-62954FA99C14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157634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rrative Slide 1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7160-80BE-4D64-B6B2-17EE61552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68547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Topic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41200-CFB2-45B3-A937-3F4674B25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fld id="{0B82F89D-339D-40D5-B44A-5B6396AE967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4092B754-1F78-4128-B280-3FFB1DAD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8" y="6356350"/>
            <a:ext cx="7315202" cy="365125"/>
          </a:xfrm>
          <a:prstGeom prst="rect">
            <a:avLst/>
          </a:prstGeom>
        </p:spPr>
        <p:txBody>
          <a:bodyPr anchor="ctr"/>
          <a:lstStyle>
            <a:lvl1pPr>
              <a:defRPr sz="1600"/>
            </a:lvl1pPr>
          </a:lstStyle>
          <a:p>
            <a:r>
              <a:rPr lang="en-US"/>
              <a:t>Source: </a:t>
            </a:r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288E05DA-46F1-4F15-AB90-3B71902D78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1" y="5616366"/>
            <a:ext cx="10515599" cy="668547"/>
          </a:xfrm>
          <a:solidFill>
            <a:srgbClr val="242A36">
              <a:alpha val="40000"/>
            </a:srgb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 b="1" i="1"/>
            </a:lvl1pPr>
          </a:lstStyle>
          <a:p>
            <a:pPr lvl="0"/>
            <a:r>
              <a:rPr lang="en-US" dirty="0"/>
              <a:t>Write your key message here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7834894-0170-4707-903E-8186A5DDB5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324477"/>
            <a:ext cx="2743200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Subtopic 1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C5C023B-FD04-46F6-B8F6-9844C0F9F1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2755107"/>
            <a:ext cx="2743200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Subtopic 2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6CEF5CDB-1488-4F2E-8BA8-DEA98616BF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4185737"/>
            <a:ext cx="2743200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Subtopic 3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939678D9-FA1A-468E-87AF-CA86CBB211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30746" y="1324477"/>
            <a:ext cx="7423053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Description of Subtopic 1/key implications/unexpected findings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FEB1F4FB-FA25-42D4-9DBB-C45ECF7E3E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30746" y="2755107"/>
            <a:ext cx="7423053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Description of Subtopic 2/key implications/unexpected findings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3FFCFFAA-2B57-48B3-94C7-7C25D4F53B1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30746" y="4185737"/>
            <a:ext cx="7423053" cy="1139825"/>
          </a:xfrm>
          <a:solidFill>
            <a:schemeClr val="accent4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457200" indent="-457200" algn="l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Description of Subtopic 3/key implications/unexpected findings</a:t>
            </a:r>
          </a:p>
        </p:txBody>
      </p:sp>
      <p:sp>
        <p:nvSpPr>
          <p:cNvPr id="28" name="Arrow: Pentagon 27">
            <a:extLst>
              <a:ext uri="{FF2B5EF4-FFF2-40B4-BE49-F238E27FC236}">
                <a16:creationId xmlns:a16="http://schemas.microsoft.com/office/drawing/2014/main" id="{5A4DBB42-38CE-4218-A3A8-19B450F2ACF7}"/>
              </a:ext>
            </a:extLst>
          </p:cNvPr>
          <p:cNvSpPr/>
          <p:nvPr userDrawn="1"/>
        </p:nvSpPr>
        <p:spPr>
          <a:xfrm rot="5400000">
            <a:off x="11269240" y="1329387"/>
            <a:ext cx="1120056" cy="667912"/>
          </a:xfrm>
          <a:prstGeom prst="homePlate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Context</a:t>
            </a:r>
          </a:p>
        </p:txBody>
      </p:sp>
      <p:sp>
        <p:nvSpPr>
          <p:cNvPr id="29" name="Arrow: Chevron 28">
            <a:extLst>
              <a:ext uri="{FF2B5EF4-FFF2-40B4-BE49-F238E27FC236}">
                <a16:creationId xmlns:a16="http://schemas.microsoft.com/office/drawing/2014/main" id="{F504FBBB-E96A-4E88-BB02-BE5E72132007}"/>
              </a:ext>
            </a:extLst>
          </p:cNvPr>
          <p:cNvSpPr/>
          <p:nvPr userDrawn="1"/>
        </p:nvSpPr>
        <p:spPr>
          <a:xfrm rot="5400000">
            <a:off x="10861730" y="2601069"/>
            <a:ext cx="1935078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Approach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10CD21ED-7CA2-4E40-9C15-86999497A494}"/>
              </a:ext>
            </a:extLst>
          </p:cNvPr>
          <p:cNvSpPr/>
          <p:nvPr userDrawn="1"/>
        </p:nvSpPr>
        <p:spPr>
          <a:xfrm rot="5400000">
            <a:off x="10942027" y="4199963"/>
            <a:ext cx="1774479" cy="667911"/>
          </a:xfrm>
          <a:prstGeom prst="chevron">
            <a:avLst/>
          </a:prstGeom>
          <a:solidFill>
            <a:srgbClr val="242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/>
              <a:t>Findings</a:t>
            </a: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B6102188-4E42-4FD1-8A79-B09C65CE314E}"/>
              </a:ext>
            </a:extLst>
          </p:cNvPr>
          <p:cNvSpPr/>
          <p:nvPr userDrawn="1"/>
        </p:nvSpPr>
        <p:spPr>
          <a:xfrm rot="5400000">
            <a:off x="11092739" y="5567844"/>
            <a:ext cx="1473055" cy="667911"/>
          </a:xfrm>
          <a:prstGeom prst="chevron">
            <a:avLst/>
          </a:prstGeom>
          <a:solidFill>
            <a:srgbClr val="242A3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tx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321452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5C4A2-2BC4-4165-BE7A-B724F074F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6A23-F7A2-4E13-B9B3-47482FDA3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96CD9-7164-411B-9E40-3838D370F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2F89D-339D-40D5-B44A-5B6396AE96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101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676" r:id="rId2"/>
    <p:sldLayoutId id="2147483686" r:id="rId3"/>
    <p:sldLayoutId id="2147483690" r:id="rId4"/>
    <p:sldLayoutId id="2147483650" r:id="rId5"/>
    <p:sldLayoutId id="2147483687" r:id="rId6"/>
    <p:sldLayoutId id="2147483681" r:id="rId7"/>
    <p:sldLayoutId id="2147483678" r:id="rId8"/>
    <p:sldLayoutId id="2147483675" r:id="rId9"/>
    <p:sldLayoutId id="2147483682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5C4A2-2BC4-4165-BE7A-B724F074F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6A23-F7A2-4E13-B9B3-47482FDA3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96CD9-7164-411B-9E40-3838D370F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2F89D-339D-40D5-B44A-5B6396AE967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35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8" r:id="rId2"/>
    <p:sldLayoutId id="2147483700" r:id="rId3"/>
    <p:sldLayoutId id="2147483702" r:id="rId4"/>
    <p:sldLayoutId id="2147483704" r:id="rId5"/>
    <p:sldLayoutId id="2147483706" r:id="rId6"/>
    <p:sldLayoutId id="2147483708" r:id="rId7"/>
    <p:sldLayoutId id="2147483710" r:id="rId8"/>
    <p:sldLayoutId id="2147483712" r:id="rId9"/>
    <p:sldLayoutId id="2147483714" r:id="rId10"/>
    <p:sldLayoutId id="214748371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A8A85-75EE-4016-8E07-A2BA0AFB19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18786"/>
            <a:ext cx="9144000" cy="1148689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Playfair Display" pitchFamily="2" charset="77"/>
              </a:rPr>
              <a:t>Bohol and Cebu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E4C1B-F5DD-4F11-9967-AD362565C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74444"/>
            <a:ext cx="9144000" cy="591139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Jerico</a:t>
            </a:r>
            <a:r>
              <a:rPr lang="en-US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Aragon · Sean Flores · </a:t>
            </a:r>
            <a:r>
              <a:rPr lang="en-US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Elaiza</a:t>
            </a:r>
            <a:r>
              <a:rPr lang="en-US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Padilla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C602F-4BF5-4CE5-89CA-1BCEA2A569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85119" y="6165583"/>
            <a:ext cx="5106988" cy="652620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JUNE 1, 2019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D773D53-B8C2-6441-8EB6-B99AE5B476C5}"/>
              </a:ext>
            </a:extLst>
          </p:cNvPr>
          <p:cNvSpPr txBox="1">
            <a:spLocks/>
          </p:cNvSpPr>
          <p:nvPr/>
        </p:nvSpPr>
        <p:spPr>
          <a:xfrm>
            <a:off x="0" y="2485197"/>
            <a:ext cx="12192000" cy="59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 A R K E T  R E S E A R C H  O F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96BD1D4-BB5C-AF4A-B017-B457BCBC6AC0}"/>
              </a:ext>
            </a:extLst>
          </p:cNvPr>
          <p:cNvSpPr txBox="1">
            <a:spLocks/>
          </p:cNvSpPr>
          <p:nvPr/>
        </p:nvSpPr>
        <p:spPr>
          <a:xfrm>
            <a:off x="0" y="3698215"/>
            <a:ext cx="12192000" cy="59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Where should Chilton Worldwide build it’s next hotel?</a:t>
            </a:r>
          </a:p>
        </p:txBody>
      </p:sp>
    </p:spTree>
    <p:extLst>
      <p:ext uri="{BB962C8B-B14F-4D97-AF65-F5344CB8AC3E}">
        <p14:creationId xmlns:p14="http://schemas.microsoft.com/office/powerpoint/2010/main" val="4265130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B8119-82D0-D249-A7C4-F0BA0876A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latin typeface="Playfair Display"/>
                <a:cs typeface="Calibri Light"/>
              </a:rPr>
              <a:t>Hotel Room Price and Satisfaction Rating</a:t>
            </a: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C1F38944-C358-9746-9B44-6D2B7AB46AF3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>
          <a:xfrm rot="10800000">
            <a:off x="2897220" y="1150991"/>
            <a:ext cx="385689" cy="4116176"/>
          </a:xfrm>
        </p:spPr>
        <p:txBody>
          <a:bodyPr/>
          <a:lstStyle/>
          <a:p>
            <a:r>
              <a:rPr lang="en-US">
                <a:cs typeface="Calibri"/>
              </a:rPr>
              <a:t>Rating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820F1D-D627-3F43-80DE-B8524F6FA4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876272" y="4907294"/>
            <a:ext cx="4301645" cy="365125"/>
          </a:xfrm>
        </p:spPr>
        <p:txBody>
          <a:bodyPr>
            <a:normAutofit lnSpcReduction="10000"/>
          </a:bodyPr>
          <a:lstStyle/>
          <a:p>
            <a:r>
              <a:rPr lang="en-US">
                <a:cs typeface="Calibri"/>
              </a:rPr>
              <a:t>Hotel Room Price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FF6FC5-1DE9-514E-8ABA-44D3642859E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92500"/>
          </a:bodyPr>
          <a:lstStyle/>
          <a:p>
            <a:r>
              <a:rPr lang="en-US">
                <a:cs typeface="Calibri"/>
              </a:rPr>
              <a:t>There's no significant relationship between Hotel Room Price and Satisfaction Rating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88A8747-62A7-B64B-BE5C-9A10245A7E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6" r="-168" b="6683"/>
          <a:stretch/>
        </p:blipFill>
        <p:spPr>
          <a:xfrm>
            <a:off x="3431702" y="1563316"/>
            <a:ext cx="4607011" cy="316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76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36DFD-285C-BB48-8B82-193671A5F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Playfair Display" pitchFamily="2" charset="77"/>
              </a:rPr>
              <a:t>Implications and Next Steps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5152F-F748-4D48-8081-80B839E8970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46822" y="2144369"/>
            <a:ext cx="10415082" cy="1774480"/>
          </a:xfrm>
        </p:spPr>
        <p:txBody>
          <a:bodyPr/>
          <a:lstStyle/>
          <a:p>
            <a:r>
              <a:rPr lang="en-US">
                <a:cs typeface="Calibri"/>
              </a:rPr>
              <a:t>What amenities should we include with the service?</a:t>
            </a:r>
          </a:p>
          <a:p>
            <a:r>
              <a:rPr lang="en-US">
                <a:cs typeface="Calibri"/>
              </a:rPr>
              <a:t>What is the ideal room capacity of the hotel?</a:t>
            </a:r>
          </a:p>
          <a:p>
            <a:endParaRPr lang="en-US">
              <a:cs typeface="Calibri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9F4852-9531-A24C-920E-751F902E77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46822" y="1226001"/>
            <a:ext cx="10412032" cy="668547"/>
          </a:xfrm>
        </p:spPr>
        <p:txBody>
          <a:bodyPr/>
          <a:lstStyle/>
          <a:p>
            <a:r>
              <a:rPr lang="en-US" dirty="0"/>
              <a:t>Unresolved questions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E50774-E6A3-264F-A7BF-321E95A9494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/>
              <a:t>Recommend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AFFD06B-A2CE-6B4F-B3BD-9BDD2BE70B6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>
                <a:latin typeface="Source Sans Pro"/>
                <a:ea typeface="+mn-lt"/>
                <a:cs typeface="+mn-lt"/>
              </a:rPr>
              <a:t>We recommend investing for a new hotel in </a:t>
            </a:r>
            <a:r>
              <a:rPr lang="en-US" b="1">
                <a:latin typeface="Source Sans Pro"/>
                <a:ea typeface="+mn-lt"/>
                <a:cs typeface="+mn-lt"/>
              </a:rPr>
              <a:t>Bohol </a:t>
            </a:r>
            <a:r>
              <a:rPr lang="en-US">
                <a:latin typeface="Source Sans Pro"/>
                <a:ea typeface="+mn-lt"/>
                <a:cs typeface="+mn-lt"/>
              </a:rPr>
              <a:t>that have at least </a:t>
            </a:r>
            <a:r>
              <a:rPr lang="en-US" b="1">
                <a:latin typeface="Source Sans Pro"/>
                <a:ea typeface="+mn-lt"/>
                <a:cs typeface="+mn-lt"/>
              </a:rPr>
              <a:t>3.5 star</a:t>
            </a:r>
            <a:r>
              <a:rPr lang="en-US">
                <a:latin typeface="Source Sans Pro"/>
                <a:ea typeface="+mn-lt"/>
                <a:cs typeface="+mn-lt"/>
              </a:rPr>
              <a:t> hotel rating</a:t>
            </a:r>
          </a:p>
          <a:p>
            <a:r>
              <a:rPr lang="en-US">
                <a:latin typeface="Source Sans Pro"/>
                <a:ea typeface="+mn-lt"/>
                <a:cs typeface="+mn-lt"/>
              </a:rPr>
              <a:t>Analyze the usual amenities and room features 3.5 star hotels offer and see where could add value to customers</a:t>
            </a:r>
          </a:p>
        </p:txBody>
      </p:sp>
    </p:spTree>
    <p:extLst>
      <p:ext uri="{BB962C8B-B14F-4D97-AF65-F5344CB8AC3E}">
        <p14:creationId xmlns:p14="http://schemas.microsoft.com/office/powerpoint/2010/main" val="3836872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CAC312-5EBA-A043-BFC4-A270E68D08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34912" y="2282346"/>
            <a:ext cx="9199317" cy="666796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Context and 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12E769-9038-AA43-87A6-DAAEA924E3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34912" y="3261499"/>
            <a:ext cx="9196196" cy="666796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Methodology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C41A5-A461-8D45-81DC-CDB83C90C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34912" y="4240652"/>
            <a:ext cx="9196196" cy="666796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Key Findings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DDE0C2-5EB4-C94F-A32F-570FA99DF16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34912" y="5219805"/>
            <a:ext cx="9196196" cy="666796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Implications and Next Steps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FA5B675-2A95-8242-9C84-A8AE8157A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6509" y="1211768"/>
            <a:ext cx="10700270" cy="609600"/>
          </a:xfrm>
        </p:spPr>
        <p:txBody>
          <a:bodyPr/>
          <a:lstStyle/>
          <a:p>
            <a:r>
              <a:rPr lang="en-US" dirty="0">
                <a:latin typeface="Playfair Display" pitchFamily="2" charset="77"/>
                <a:ea typeface="Source Sans Pro" panose="020B0503030403020204" pitchFamily="34" charset="0"/>
                <a:cs typeface="Playbill" panose="020F0502020204030204" pitchFamily="34" charset="0"/>
              </a:rPr>
              <a:t>Agenda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D7CCA8-4D0F-F543-9B4B-D3CDFD9D8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0774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30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8E823-874C-0F47-BE92-FC9171EC1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9327"/>
            <a:ext cx="10515600" cy="66854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Playfair Display" pitchFamily="2" charset="77"/>
                <a:ea typeface="Source Sans Pro" panose="020B0503030403020204" pitchFamily="34" charset="0"/>
              </a:rPr>
              <a:t>Context and Objectives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40F5CE-99F7-8E41-B334-35088E004C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1D6F14-A43E-A842-B80E-4B808D5170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Conduct market research using TripAdvisor’s data on where Chilton </a:t>
            </a:r>
            <a:r>
              <a:rPr lang="en-US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Worldwide’s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next hotel should be built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7F530B-ED11-AB43-B326-2EF1A5894AE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Provide a recommendation what are the ideal qualities of the hotel that Chilton should build in this city.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33507B-C8D5-A74F-928D-A2D50510AFE9}"/>
              </a:ext>
            </a:extLst>
          </p:cNvPr>
          <p:cNvSpPr txBox="1"/>
          <p:nvPr/>
        </p:nvSpPr>
        <p:spPr>
          <a:xfrm>
            <a:off x="757173" y="1354238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SITUATION</a:t>
            </a:r>
          </a:p>
        </p:txBody>
      </p:sp>
    </p:spTree>
    <p:extLst>
      <p:ext uri="{BB962C8B-B14F-4D97-AF65-F5344CB8AC3E}">
        <p14:creationId xmlns:p14="http://schemas.microsoft.com/office/powerpoint/2010/main" val="2996133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895855-EA2B-FA4A-B97A-C2A6F3D9716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Preparation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02D3F-0F01-CA44-8E9E-2EE499ED192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Modelling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AAF458-45C1-BA46-B17E-2F841B92A8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Synthesis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4C25047-40FE-584B-84B5-E5B47F5E9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356" y="372441"/>
            <a:ext cx="10515600" cy="66854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Playfair Display" pitchFamily="2" charset="77"/>
                <a:ea typeface="Source Sans Pro" panose="020B0503030403020204" pitchFamily="34" charset="0"/>
              </a:rPr>
              <a:t>Methodology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83DE76-D092-E946-A7F3-776851CFDC2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00" y="1856943"/>
            <a:ext cx="10515600" cy="668547"/>
          </a:xfrm>
        </p:spPr>
        <p:txBody>
          <a:bodyPr/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Which city and what type of hotel have a higher market potential?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B283259-222A-604F-AB14-95716E86FCE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Scrape all hotel listing available in Trip Advisor for Bohol and Cebu</a:t>
            </a:r>
          </a:p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We analyzed 526 hotels</a:t>
            </a:r>
          </a:p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Identify indicators that might be correlated with demand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D757A5-07BC-E541-80AA-08D74AB78BE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We compared hotel attributes such as hotel star rating, location, and price point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E4402F6-EC2F-454F-902D-A6B4DD2E62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We utilized modelling outputs to select the best city and hotel class to build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33705C-12F4-544C-BC47-A5FC11830BE7}"/>
              </a:ext>
            </a:extLst>
          </p:cNvPr>
          <p:cNvSpPr txBox="1"/>
          <p:nvPr/>
        </p:nvSpPr>
        <p:spPr>
          <a:xfrm>
            <a:off x="757173" y="1354238"/>
            <a:ext cx="1741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KEY QUESTION </a:t>
            </a:r>
          </a:p>
        </p:txBody>
      </p:sp>
    </p:spTree>
    <p:extLst>
      <p:ext uri="{BB962C8B-B14F-4D97-AF65-F5344CB8AC3E}">
        <p14:creationId xmlns:p14="http://schemas.microsoft.com/office/powerpoint/2010/main" val="275422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5957E-E3D6-724C-A671-6FCA10395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Playfair Display" pitchFamily="2" charset="77"/>
                <a:ea typeface="Source Sans Pro" panose="020B0503030403020204" pitchFamily="34" charset="0"/>
              </a:rPr>
              <a:t>Average Satisfaction Rating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B97D938-2B56-8D4A-ABDD-EECD9880C09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There is insignificant difference on satisfaction rating for both cities</a:t>
            </a:r>
          </a:p>
        </p:txBody>
      </p:sp>
      <p:sp>
        <p:nvSpPr>
          <p:cNvPr id="8" name="Vertical Text Placeholder 4">
            <a:extLst>
              <a:ext uri="{FF2B5EF4-FFF2-40B4-BE49-F238E27FC236}">
                <a16:creationId xmlns:a16="http://schemas.microsoft.com/office/drawing/2014/main" id="{3EF88682-86EF-6643-8660-E156135B9827}"/>
              </a:ext>
            </a:extLst>
          </p:cNvPr>
          <p:cNvSpPr txBox="1">
            <a:spLocks/>
          </p:cNvSpPr>
          <p:nvPr/>
        </p:nvSpPr>
        <p:spPr>
          <a:xfrm rot="10800000">
            <a:off x="892200" y="1001842"/>
            <a:ext cx="385689" cy="4116176"/>
          </a:xfrm>
          <a:prstGeom prst="rect">
            <a:avLst/>
          </a:prstGeom>
        </p:spPr>
        <p:txBody>
          <a:bodyPr vert="eaVert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Rating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796CF313-C8CC-B749-B9B1-DC75A77EADD1}"/>
              </a:ext>
            </a:extLst>
          </p:cNvPr>
          <p:cNvSpPr txBox="1">
            <a:spLocks/>
          </p:cNvSpPr>
          <p:nvPr/>
        </p:nvSpPr>
        <p:spPr>
          <a:xfrm>
            <a:off x="1377065" y="5189616"/>
            <a:ext cx="54742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City</a:t>
            </a:r>
            <a:endParaRPr lang="en-US" dirty="0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B66863-115B-2747-AA96-5E77A1E14E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8" b="6878"/>
          <a:stretch/>
        </p:blipFill>
        <p:spPr>
          <a:xfrm>
            <a:off x="1445532" y="1497509"/>
            <a:ext cx="5337274" cy="35844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F5774B-383F-0F4A-8A8B-D3732843B041}"/>
              </a:ext>
            </a:extLst>
          </p:cNvPr>
          <p:cNvSpPr txBox="1"/>
          <p:nvPr/>
        </p:nvSpPr>
        <p:spPr>
          <a:xfrm>
            <a:off x="6950448" y="1526951"/>
            <a:ext cx="3450336" cy="9233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>
                <a:cs typeface="Calibri"/>
              </a:rPr>
              <a:t>Travelers are generally happy with hotel service for both cities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9121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5957E-E3D6-724C-A671-6FCA10395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latin typeface="Playfair Display"/>
                <a:ea typeface="Source Sans Pro"/>
              </a:rPr>
              <a:t>Ratio of No. of Hotel and Demand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B97D938-2B56-8D4A-ABDD-EECD9880C09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Bohol have a higher demand for hotels</a:t>
            </a:r>
          </a:p>
        </p:txBody>
      </p:sp>
      <p:sp>
        <p:nvSpPr>
          <p:cNvPr id="8" name="Vertical Text Placeholder 4">
            <a:extLst>
              <a:ext uri="{FF2B5EF4-FFF2-40B4-BE49-F238E27FC236}">
                <a16:creationId xmlns:a16="http://schemas.microsoft.com/office/drawing/2014/main" id="{3EF88682-86EF-6643-8660-E156135B9827}"/>
              </a:ext>
            </a:extLst>
          </p:cNvPr>
          <p:cNvSpPr txBox="1">
            <a:spLocks/>
          </p:cNvSpPr>
          <p:nvPr/>
        </p:nvSpPr>
        <p:spPr>
          <a:xfrm rot="10800000">
            <a:off x="892200" y="1001842"/>
            <a:ext cx="385689" cy="4116176"/>
          </a:xfrm>
          <a:prstGeom prst="rect">
            <a:avLst/>
          </a:prstGeom>
        </p:spPr>
        <p:txBody>
          <a:bodyPr vert="eaVert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Ratio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796CF313-C8CC-B749-B9B1-DC75A77EADD1}"/>
              </a:ext>
            </a:extLst>
          </p:cNvPr>
          <p:cNvSpPr txBox="1">
            <a:spLocks/>
          </p:cNvSpPr>
          <p:nvPr/>
        </p:nvSpPr>
        <p:spPr>
          <a:xfrm>
            <a:off x="1377065" y="5189616"/>
            <a:ext cx="54742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F5774B-383F-0F4A-8A8B-D3732843B041}"/>
              </a:ext>
            </a:extLst>
          </p:cNvPr>
          <p:cNvSpPr txBox="1"/>
          <p:nvPr/>
        </p:nvSpPr>
        <p:spPr>
          <a:xfrm>
            <a:off x="7316208" y="1274894"/>
            <a:ext cx="4050207" cy="3139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b="1">
                <a:latin typeface="Source Sans Pro"/>
                <a:ea typeface="Source Sans Pro"/>
              </a:rPr>
              <a:t>Total number of reviews</a:t>
            </a:r>
            <a:r>
              <a:rPr lang="en-US">
                <a:latin typeface="Source Sans Pro"/>
                <a:ea typeface="Source Sans Pro"/>
              </a:rPr>
              <a:t> divided by </a:t>
            </a:r>
            <a:r>
              <a:rPr lang="en-US" b="1">
                <a:latin typeface="Source Sans Pro"/>
                <a:ea typeface="Source Sans Pro"/>
              </a:rPr>
              <a:t>total number of demand</a:t>
            </a:r>
          </a:p>
          <a:p>
            <a:endParaRPr lang="en-US">
              <a:latin typeface="Source Sans Pro"/>
              <a:ea typeface="Source Sans Pro"/>
            </a:endParaRPr>
          </a:p>
          <a:p>
            <a:r>
              <a:rPr lang="en-US">
                <a:latin typeface="Source Sans Pro"/>
                <a:ea typeface="Source Sans Pro"/>
              </a:rPr>
              <a:t>Assumptions: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Source Sans Pro"/>
                <a:ea typeface="+mn-lt"/>
                <a:cs typeface="+mn-lt"/>
              </a:rPr>
              <a:t>Number of reviews indicates demand</a:t>
            </a:r>
            <a:endParaRPr lang="en-US">
              <a:latin typeface="Source Sans Pro"/>
              <a:ea typeface="Source Sans Pro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latin typeface="Source Sans Pro"/>
                <a:ea typeface="Source Sans Pro"/>
                <a:cs typeface="Calibri"/>
              </a:rPr>
              <a:t>Number of hotels in TripAdvisor is correct</a:t>
            </a:r>
            <a:endParaRPr lang="en-US">
              <a:latin typeface="Source Sans Pro"/>
              <a:ea typeface="Source Sans Pro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latin typeface="Source Sans Pro"/>
                <a:ea typeface="Source Sans Pro"/>
              </a:rPr>
              <a:t>Number of hotel capacity is the same with Bohol and Cebu</a:t>
            </a:r>
            <a:endParaRPr lang="en-US">
              <a:latin typeface="Source Sans Pro"/>
              <a:ea typeface="Source Sans Pro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latin typeface="Source Sans Pro"/>
              <a:ea typeface="Source Sans Pro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latin typeface="Source Sans Pro"/>
              <a:ea typeface="Source Sans Pro"/>
              <a:cs typeface="Calibri"/>
            </a:endParaRPr>
          </a:p>
        </p:txBody>
      </p:sp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4CA1CBD-D3ED-1F40-AC81-5131F46AD1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6" b="6133"/>
          <a:stretch/>
        </p:blipFill>
        <p:spPr>
          <a:xfrm>
            <a:off x="1377065" y="1097225"/>
            <a:ext cx="5839968" cy="402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571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72EFA-C822-F640-9DB7-37FB45351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latin typeface="Playfair Display"/>
                <a:ea typeface="Source Sans Pro"/>
              </a:rPr>
              <a:t>Qualitative Research</a:t>
            </a:r>
            <a:endParaRPr lang="en-US" b="1" err="1">
              <a:latin typeface="Playfair Display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3195E3-C2D9-AD4B-B133-39B325C583D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>
                <a:latin typeface="Source Sans Pro"/>
                <a:ea typeface="Source Sans Pro"/>
              </a:rPr>
              <a:t>We are recommending building a hotel in Bohol</a:t>
            </a:r>
            <a:endParaRPr lang="en-US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01C93F-503B-E748-8DF1-48506EE62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>
                <a:latin typeface="Source Sans Pro"/>
                <a:ea typeface="Source Sans Pro"/>
              </a:rPr>
              <a:t>Tourism Growth</a:t>
            </a:r>
            <a:endParaRPr lang="en-US" b="1">
              <a:cs typeface="Calibri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9F0186-3CBF-2848-8281-6EF991E0A2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1">
                <a:latin typeface="Source Sans Pro"/>
                <a:ea typeface="+mn-lt"/>
                <a:cs typeface="+mn-lt"/>
              </a:rPr>
              <a:t>New Bohol-Panglao airport</a:t>
            </a:r>
            <a:endParaRPr lang="en-US" b="1">
              <a:latin typeface="Source Sans Pro"/>
              <a:ea typeface="Source Sans Pro"/>
              <a:cs typeface="Calibri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201923E-76C2-1E40-A0B7-A3298280EE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r>
              <a:rPr lang="en-US" b="1">
                <a:latin typeface="Source Sans Pro"/>
                <a:ea typeface="Source Sans Pro"/>
              </a:rPr>
              <a:t>12th most competitive province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F42951A-5F4D-D34B-A9AF-E3E129E98F0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>
                <a:ea typeface="+mn-lt"/>
                <a:cs typeface="+mn-lt"/>
              </a:rPr>
              <a:t>Tourism in Bohol has grown at an impressive annual rate of 25.2 percent from 2011 to 2017</a:t>
            </a:r>
            <a:endParaRPr lang="en-US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37503A-6843-DC48-98A3-100F702D336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30746" y="2755107"/>
            <a:ext cx="7423053" cy="1139825"/>
          </a:xfrm>
        </p:spPr>
        <p:txBody>
          <a:bodyPr>
            <a:normAutofit/>
          </a:bodyPr>
          <a:lstStyle/>
          <a:p>
            <a:r>
              <a:rPr lang="en-US">
                <a:ea typeface="+mn-lt"/>
                <a:cs typeface="+mn-lt"/>
              </a:rPr>
              <a:t>Can accommodate over 2 million passengers annually, more than double the 800,000 annual passenger capacity of the Tagbilaran airport.</a:t>
            </a:r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15E289-4E0A-BC49-ACF3-DA34FF6EB0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>
                <a:latin typeface="Source Sans Pro"/>
                <a:ea typeface="Source Sans Pro"/>
                <a:cs typeface="+mn-lt"/>
              </a:rPr>
              <a:t>Bohol now ranked Central Visayas Number 1 based on Cities and Municipalities Competitiveness Index.</a:t>
            </a:r>
            <a:endParaRPr lang="en-US">
              <a:latin typeface="Source Sans Pro"/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638477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B8119-82D0-D249-A7C4-F0BA0876A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latin typeface="Playfair Display"/>
                <a:cs typeface="Calibri Light"/>
              </a:rPr>
              <a:t>Estimated Revenue of Each Hotel Class</a:t>
            </a:r>
            <a:endParaRPr lang="en-US" b="1">
              <a:latin typeface="Playfair Display"/>
            </a:endParaRP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C1F38944-C358-9746-9B44-6D2B7AB46AF3}"/>
              </a:ext>
            </a:extLst>
          </p:cNvPr>
          <p:cNvSpPr>
            <a:spLocks noGrp="1"/>
          </p:cNvSpPr>
          <p:nvPr>
            <p:ph type="body" orient="vert" sz="quarter" idx="15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TripAdvisor Rating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820F1D-D627-3F43-80DE-B8524F6FA4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87613" y="4955933"/>
            <a:ext cx="4966368" cy="365125"/>
          </a:xfrm>
        </p:spPr>
        <p:txBody>
          <a:bodyPr>
            <a:normAutofit lnSpcReduction="10000"/>
          </a:bodyPr>
          <a:lstStyle/>
          <a:p>
            <a:r>
              <a:rPr lang="en-US">
                <a:cs typeface="Calibri"/>
              </a:rPr>
              <a:t>Hotel Star Rating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FF6FC5-1DE9-514E-8ABA-44D3642859E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3-star hotels have high revenue potential</a:t>
            </a: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4B9B6D-2F37-5347-BEE9-2EE5CB3D5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1" t="-1279" r="-1335" b="6183"/>
          <a:stretch/>
        </p:blipFill>
        <p:spPr>
          <a:xfrm>
            <a:off x="1298554" y="1252243"/>
            <a:ext cx="5289063" cy="36178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0AA2FE-66B8-4345-BA0E-6CBDBA9745D9}"/>
              </a:ext>
            </a:extLst>
          </p:cNvPr>
          <p:cNvSpPr txBox="1"/>
          <p:nvPr/>
        </p:nvSpPr>
        <p:spPr>
          <a:xfrm>
            <a:off x="6585098" y="1251097"/>
            <a:ext cx="4775200" cy="33547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000">
              <a:latin typeface="Source Sans Pro"/>
              <a:ea typeface="Source Sans Pro"/>
              <a:cs typeface="Calibri"/>
            </a:endParaRPr>
          </a:p>
          <a:p>
            <a:r>
              <a:rPr lang="en-US" sz="2400" b="1">
                <a:latin typeface="Source Sans Pro"/>
                <a:ea typeface="Source Sans Pro"/>
                <a:cs typeface="Calibri" panose="020F0502020204030204"/>
              </a:rPr>
              <a:t>Revenue = (Price of Service) * (Demand)</a:t>
            </a:r>
          </a:p>
          <a:p>
            <a:endParaRPr lang="en-US" sz="2400">
              <a:latin typeface="Source Sans Pro"/>
              <a:ea typeface="Source Sans Pro"/>
              <a:cs typeface="Calibri"/>
            </a:endParaRPr>
          </a:p>
          <a:p>
            <a:r>
              <a:rPr lang="en-US" sz="2400">
                <a:latin typeface="Source Sans Pro"/>
                <a:ea typeface="Source Sans Pro"/>
              </a:rPr>
              <a:t>Assumptions:</a:t>
            </a:r>
            <a:endParaRPr lang="en-US" sz="2400">
              <a:latin typeface="Source Sans Pro"/>
              <a:ea typeface="Source Sans Pro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latin typeface="Source Sans Pro"/>
                <a:ea typeface="Source Sans Pro"/>
                <a:cs typeface="Calibri"/>
              </a:rPr>
              <a:t>Revenue is directly proportional to profit</a:t>
            </a:r>
          </a:p>
          <a:p>
            <a:pPr marL="342900" indent="-342900">
              <a:buFont typeface="Arial"/>
              <a:buChar char="•"/>
            </a:pPr>
            <a:r>
              <a:rPr lang="en-US" sz="2400">
                <a:latin typeface="Source Sans Pro"/>
                <a:ea typeface="Source Sans Pro"/>
                <a:cs typeface="Calibri"/>
              </a:rPr>
              <a:t>Demand is directly proportional to the number of reviews</a:t>
            </a:r>
          </a:p>
        </p:txBody>
      </p:sp>
    </p:spTree>
    <p:extLst>
      <p:ext uri="{BB962C8B-B14F-4D97-AF65-F5344CB8AC3E}">
        <p14:creationId xmlns:p14="http://schemas.microsoft.com/office/powerpoint/2010/main" val="1625721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B8119-82D0-D249-A7C4-F0BA0876A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latin typeface="Playfair Display"/>
                <a:cs typeface="Calibri Light"/>
              </a:rPr>
              <a:t>Estimated Revenue and Hotel Ratings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820F1D-D627-3F43-80DE-B8524F6FA4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95719" y="5061316"/>
            <a:ext cx="4698858" cy="365125"/>
          </a:xfrm>
        </p:spPr>
        <p:txBody>
          <a:bodyPr>
            <a:normAutofit lnSpcReduction="10000"/>
          </a:bodyPr>
          <a:lstStyle/>
          <a:p>
            <a:r>
              <a:rPr lang="en-US">
                <a:cs typeface="Calibri"/>
              </a:rPr>
              <a:t>Hotel Star Rating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FF6FC5-1DE9-514E-8ABA-44D3642859E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There is a market-gap for 3.5 star hotels</a:t>
            </a: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14B9B6D-2F37-5347-BEE9-2EE5CB3D5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87"/>
          <a:stretch/>
        </p:blipFill>
        <p:spPr>
          <a:xfrm>
            <a:off x="6254570" y="1299121"/>
            <a:ext cx="4961106" cy="3620490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3149AA0-D2D9-3F4F-B1B0-DE87BB2348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" b="6709"/>
          <a:stretch/>
        </p:blipFill>
        <p:spPr>
          <a:xfrm>
            <a:off x="838200" y="1299595"/>
            <a:ext cx="5287604" cy="3608851"/>
          </a:xfrm>
          <a:prstGeom prst="rect">
            <a:avLst/>
          </a:prstGeom>
        </p:spPr>
      </p:pic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4AB36138-A118-4D77-85C0-EDBFD2D3CFDD}"/>
              </a:ext>
            </a:extLst>
          </p:cNvPr>
          <p:cNvSpPr txBox="1">
            <a:spLocks/>
          </p:cNvSpPr>
          <p:nvPr/>
        </p:nvSpPr>
        <p:spPr>
          <a:xfrm>
            <a:off x="6484906" y="4994844"/>
            <a:ext cx="469885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cs typeface="Calibri"/>
              </a:rPr>
              <a:t>Hotel Star Rating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909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yTmyBCJf0q8hIKoiwmOu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s6sDjQXaEm5VMfvt6WTiw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7NaYO5D1EOBboI8bzChjA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HxqRTU08U2nj6AVQ0eH7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G40eEShIUmlRYvcJNzn7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HyDPfDlzEeCw0uU0roQu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yTmyBCJf0q8hIKoiwmOu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s6sDjQXaEm5VMfvt6WTi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7NaYO5D1EOBboI8bzChj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HxqRTU08U2nj6AVQ0eH7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G40eEShIUmlRYvcJNzn7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HyDPfDlzEeCw0uU0roQuw"/>
</p:tagLst>
</file>

<file path=ppt/theme/theme1.xml><?xml version="1.0" encoding="utf-8"?>
<a:theme xmlns:a="http://schemas.openxmlformats.org/drawingml/2006/main" name="Eskwelabs Ligh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skwelabs_Hackathon 3 Template" id="{C2124F94-9BED-42F9-9473-9679A3573D76}" vid="{A794D4B5-B9C2-4FA3-9E2A-F77B6FF5A4F5}"/>
    </a:ext>
  </a:extLst>
</a:theme>
</file>

<file path=ppt/theme/theme2.xml><?xml version="1.0" encoding="utf-8"?>
<a:theme xmlns:a="http://schemas.openxmlformats.org/drawingml/2006/main" name="Eskwelabs Dark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skwelabs_Hackathon 3 Template" id="{C2124F94-9BED-42F9-9473-9679A3573D76}" vid="{6640167E-3526-4A9E-9BC9-CA5EB3928EF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Eskwelabs Light</Template>
  <TotalTime>217</TotalTime>
  <Words>489</Words>
  <Application>Microsoft Macintosh PowerPoint</Application>
  <PresentationFormat>Widescreen</PresentationFormat>
  <Paragraphs>81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Playfair Display</vt:lpstr>
      <vt:lpstr>Source Sans Pro</vt:lpstr>
      <vt:lpstr>Eskwelabs Light</vt:lpstr>
      <vt:lpstr>Eskwelabs Dark</vt:lpstr>
      <vt:lpstr>Bohol and Cebu</vt:lpstr>
      <vt:lpstr>Agenda</vt:lpstr>
      <vt:lpstr>Context and Objectives</vt:lpstr>
      <vt:lpstr>Methodology</vt:lpstr>
      <vt:lpstr>Average Satisfaction Rating</vt:lpstr>
      <vt:lpstr>Ratio of No. of Hotel and Demand</vt:lpstr>
      <vt:lpstr>Qualitative Research</vt:lpstr>
      <vt:lpstr>Estimated Revenue of Each Hotel Class</vt:lpstr>
      <vt:lpstr>Estimated Revenue and Hotel Ratings</vt:lpstr>
      <vt:lpstr>Hotel Room Price and Satisfaction Rating</vt:lpstr>
      <vt:lpstr>Implications and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Bohol and Cebu</dc:title>
  <dc:creator>Jerico Aragon</dc:creator>
  <cp:lastModifiedBy>Jerico Aragon</cp:lastModifiedBy>
  <cp:revision>4</cp:revision>
  <dcterms:created xsi:type="dcterms:W3CDTF">2019-06-01T05:58:32Z</dcterms:created>
  <dcterms:modified xsi:type="dcterms:W3CDTF">2019-06-01T09:37:23Z</dcterms:modified>
</cp:coreProperties>
</file>

<file path=docProps/thumbnail.jpeg>
</file>